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9"/>
  </p:notesMasterIdLst>
  <p:handoutMasterIdLst>
    <p:handoutMasterId r:id="rId40"/>
  </p:handoutMasterIdLst>
  <p:sldIdLst>
    <p:sldId id="313" r:id="rId2"/>
    <p:sldId id="403" r:id="rId3"/>
    <p:sldId id="418" r:id="rId4"/>
    <p:sldId id="429" r:id="rId5"/>
    <p:sldId id="430" r:id="rId6"/>
    <p:sldId id="406" r:id="rId7"/>
    <p:sldId id="410" r:id="rId8"/>
    <p:sldId id="431" r:id="rId9"/>
    <p:sldId id="425" r:id="rId10"/>
    <p:sldId id="424" r:id="rId11"/>
    <p:sldId id="434" r:id="rId12"/>
    <p:sldId id="435" r:id="rId13"/>
    <p:sldId id="436" r:id="rId14"/>
    <p:sldId id="437" r:id="rId15"/>
    <p:sldId id="438" r:id="rId16"/>
    <p:sldId id="439" r:id="rId17"/>
    <p:sldId id="404" r:id="rId18"/>
    <p:sldId id="432" r:id="rId19"/>
    <p:sldId id="433" r:id="rId20"/>
    <p:sldId id="411" r:id="rId21"/>
    <p:sldId id="440" r:id="rId22"/>
    <p:sldId id="412" r:id="rId23"/>
    <p:sldId id="441" r:id="rId24"/>
    <p:sldId id="442" r:id="rId25"/>
    <p:sldId id="414" r:id="rId26"/>
    <p:sldId id="445" r:id="rId27"/>
    <p:sldId id="444" r:id="rId28"/>
    <p:sldId id="446" r:id="rId29"/>
    <p:sldId id="448" r:id="rId30"/>
    <p:sldId id="447" r:id="rId31"/>
    <p:sldId id="405" r:id="rId32"/>
    <p:sldId id="407" r:id="rId33"/>
    <p:sldId id="408" r:id="rId34"/>
    <p:sldId id="416" r:id="rId35"/>
    <p:sldId id="415" r:id="rId36"/>
    <p:sldId id="417" r:id="rId37"/>
    <p:sldId id="359" r:id="rId38"/>
  </p:sldIdLst>
  <p:sldSz cx="9144000" cy="5715000" type="screen16x1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502">
          <p15:clr>
            <a:srgbClr val="A4A3A4"/>
          </p15:clr>
        </p15:guide>
        <p15:guide id="2" orient="horz" pos="2502">
          <p15:clr>
            <a:srgbClr val="A4A3A4"/>
          </p15:clr>
        </p15:guide>
        <p15:guide id="3" orient="horz" pos="2453">
          <p15:clr>
            <a:srgbClr val="A4A3A4"/>
          </p15:clr>
        </p15:guide>
        <p15:guide id="4" orient="horz" pos="3512">
          <p15:clr>
            <a:srgbClr val="A4A3A4"/>
          </p15:clr>
        </p15:guide>
        <p15:guide id="5" orient="horz" pos="2356">
          <p15:clr>
            <a:srgbClr val="A4A3A4"/>
          </p15:clr>
        </p15:guide>
        <p15:guide id="6" pos="2880">
          <p15:clr>
            <a:srgbClr val="A4A3A4"/>
          </p15:clr>
        </p15:guide>
        <p15:guide id="7" pos="276">
          <p15:clr>
            <a:srgbClr val="A4A3A4"/>
          </p15:clr>
        </p15:guide>
        <p15:guide id="8" pos="5410">
          <p15:clr>
            <a:srgbClr val="A4A3A4"/>
          </p15:clr>
        </p15:guide>
        <p15:guide id="9" pos="2824">
          <p15:clr>
            <a:srgbClr val="A4A3A4"/>
          </p15:clr>
        </p15:guide>
        <p15:guide id="10" pos="2936">
          <p15:clr>
            <a:srgbClr val="A4A3A4"/>
          </p15:clr>
        </p15:guide>
        <p15:guide id="11" pos="4172">
          <p15:clr>
            <a:srgbClr val="A4A3A4"/>
          </p15:clr>
        </p15:guide>
        <p15:guide id="12" pos="1585">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3399"/>
    <a:srgbClr val="00BBEE"/>
    <a:srgbClr val="008899"/>
    <a:srgbClr val="66AA44"/>
    <a:srgbClr val="DD4411"/>
    <a:srgbClr val="00B6A9"/>
    <a:srgbClr val="E45B24"/>
    <a:srgbClr val="E09240"/>
    <a:srgbClr val="44A7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7" autoAdjust="0"/>
    <p:restoredTop sz="84008" autoAdjust="0"/>
  </p:normalViewPr>
  <p:slideViewPr>
    <p:cSldViewPr snapToGrid="0" snapToObjects="1" showGuides="1">
      <p:cViewPr>
        <p:scale>
          <a:sx n="68" d="100"/>
          <a:sy n="68" d="100"/>
        </p:scale>
        <p:origin x="-616" y="-384"/>
      </p:cViewPr>
      <p:guideLst>
        <p:guide orient="horz" pos="1502"/>
        <p:guide orient="horz" pos="2502"/>
        <p:guide orient="horz" pos="2453"/>
        <p:guide orient="horz" pos="3512"/>
        <p:guide orient="horz" pos="2356"/>
        <p:guide pos="2880"/>
        <p:guide pos="276"/>
        <p:guide pos="5410"/>
        <p:guide pos="2824"/>
        <p:guide pos="2936"/>
        <p:guide pos="4172"/>
        <p:guide pos="1585"/>
      </p:guideLst>
    </p:cSldViewPr>
  </p:slideViewPr>
  <p:outlineViewPr>
    <p:cViewPr>
      <p:scale>
        <a:sx n="33" d="100"/>
        <a:sy n="33" d="100"/>
      </p:scale>
      <p:origin x="48" y="1808"/>
    </p:cViewPr>
  </p:outlineViewPr>
  <p:notesTextViewPr>
    <p:cViewPr>
      <p:scale>
        <a:sx n="150" d="100"/>
        <a:sy n="150" d="100"/>
      </p:scale>
      <p:origin x="0" y="0"/>
    </p:cViewPr>
  </p:notesTextViewPr>
  <p:sorterViewPr>
    <p:cViewPr>
      <p:scale>
        <a:sx n="100" d="100"/>
        <a:sy n="100" d="100"/>
      </p:scale>
      <p:origin x="0" y="2872"/>
    </p:cViewPr>
  </p:sorterViewPr>
  <p:notesViewPr>
    <p:cSldViewPr snapToGrid="0" snapToObjects="1" showGuides="1">
      <p:cViewPr varScale="1">
        <p:scale>
          <a:sx n="62" d="100"/>
          <a:sy n="62" d="100"/>
        </p:scale>
        <p:origin x="-187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tags" Target="tags/tag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14/12/27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14/12/27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a:ea typeface="微软雅黑"/>
        <a:cs typeface="微软雅黑"/>
      </a:defRPr>
    </a:lvl1pPr>
    <a:lvl2pPr marL="457200" algn="l" defTabSz="914400" rtl="0" eaLnBrk="1" latinLnBrk="0" hangingPunct="1">
      <a:defRPr sz="1200" kern="1200">
        <a:solidFill>
          <a:schemeClr val="tx1"/>
        </a:solidFill>
        <a:latin typeface="微软雅黑"/>
        <a:ea typeface="微软雅黑"/>
        <a:cs typeface="微软雅黑"/>
      </a:defRPr>
    </a:lvl2pPr>
    <a:lvl3pPr marL="914400" algn="l" defTabSz="914400" rtl="0" eaLnBrk="1" latinLnBrk="0" hangingPunct="1">
      <a:defRPr sz="1200" kern="1200">
        <a:solidFill>
          <a:schemeClr val="tx1"/>
        </a:solidFill>
        <a:latin typeface="微软雅黑"/>
        <a:ea typeface="微软雅黑"/>
        <a:cs typeface="微软雅黑"/>
      </a:defRPr>
    </a:lvl3pPr>
    <a:lvl4pPr marL="1371600" algn="l" defTabSz="914400" rtl="0" eaLnBrk="1" latinLnBrk="0" hangingPunct="1">
      <a:defRPr sz="1200" kern="1200">
        <a:solidFill>
          <a:schemeClr val="tx1"/>
        </a:solidFill>
        <a:latin typeface="微软雅黑"/>
        <a:ea typeface="微软雅黑"/>
        <a:cs typeface="微软雅黑"/>
      </a:defRPr>
    </a:lvl4pPr>
    <a:lvl5pPr marL="1828800" algn="l" defTabSz="914400" rtl="0" eaLnBrk="1" latinLnBrk="0" hangingPunct="1">
      <a:defRPr sz="1200" kern="1200">
        <a:solidFill>
          <a:schemeClr val="tx1"/>
        </a:solidFill>
        <a:latin typeface="微软雅黑"/>
        <a:ea typeface="微软雅黑"/>
        <a:cs typeface="微软雅黑"/>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E9BC4E5-2BC1-4F43-85DD-A1B8F74CB7EB}" type="slidenum">
              <a:rPr lang="en-US" smtClean="0"/>
              <a:pPr/>
              <a:t>1</a:t>
            </a:fld>
            <a:endParaRPr lang="en-US"/>
          </a:p>
        </p:txBody>
      </p:sp>
    </p:spTree>
    <p:extLst>
      <p:ext uri="{BB962C8B-B14F-4D97-AF65-F5344CB8AC3E}">
        <p14:creationId xmlns:p14="http://schemas.microsoft.com/office/powerpoint/2010/main" val="3186413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发现、收集管理、推送、拉回</a:t>
            </a:r>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23</a:t>
            </a:fld>
            <a:endParaRPr lang="en-US"/>
          </a:p>
        </p:txBody>
      </p:sp>
    </p:spTree>
    <p:extLst>
      <p:ext uri="{BB962C8B-B14F-4D97-AF65-F5344CB8AC3E}">
        <p14:creationId xmlns:p14="http://schemas.microsoft.com/office/powerpoint/2010/main" val="739821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服务规范：定义了</a:t>
            </a:r>
            <a:r>
              <a:rPr kumimoji="1" lang="en-US" altLang="zh-CN" dirty="0" smtClean="0"/>
              <a:t>TAXII</a:t>
            </a:r>
            <a:r>
              <a:rPr kumimoji="1" lang="zh-CN" altLang="en-US" dirty="0" smtClean="0"/>
              <a:t>的服务类型、</a:t>
            </a:r>
            <a:r>
              <a:rPr kumimoji="1" lang="en-US" altLang="zh-CN" dirty="0" smtClean="0"/>
              <a:t>TAXII</a:t>
            </a:r>
            <a:r>
              <a:rPr kumimoji="1" lang="zh-CN" altLang="en-US" dirty="0" smtClean="0"/>
              <a:t>情报类型以及情报交流格式</a:t>
            </a:r>
            <a:endParaRPr kumimoji="1" lang="en-US" altLang="zh-CN" dirty="0" smtClean="0"/>
          </a:p>
          <a:p>
            <a:r>
              <a:rPr kumimoji="1" lang="zh-CN" altLang="en-US" dirty="0" smtClean="0"/>
              <a:t>消息规范：采用</a:t>
            </a:r>
            <a:r>
              <a:rPr kumimoji="1" lang="en-US" altLang="zh-CN" dirty="0" smtClean="0"/>
              <a:t>XML</a:t>
            </a:r>
            <a:r>
              <a:rPr kumimoji="1" lang="zh-CN" altLang="en-US" dirty="0" smtClean="0"/>
              <a:t>格式</a:t>
            </a:r>
            <a:endParaRPr kumimoji="1" lang="en-US" altLang="zh-CN" dirty="0" smtClean="0"/>
          </a:p>
          <a:p>
            <a:r>
              <a:rPr kumimoji="1" lang="zh-CN" altLang="en-US" dirty="0" smtClean="0"/>
              <a:t>协议规范：确定了</a:t>
            </a:r>
            <a:r>
              <a:rPr kumimoji="1" lang="en-US" altLang="zh-CN" dirty="0" smtClean="0"/>
              <a:t>HTTP/HTTPS</a:t>
            </a:r>
            <a:r>
              <a:rPr kumimoji="1" lang="zh-CN" altLang="en-US" dirty="0" smtClean="0"/>
              <a:t>作为</a:t>
            </a:r>
            <a:r>
              <a:rPr kumimoji="1" lang="en-US" altLang="zh-CN" dirty="0" smtClean="0"/>
              <a:t>TAXII</a:t>
            </a:r>
            <a:r>
              <a:rPr kumimoji="1" lang="zh-CN" altLang="en-US" dirty="0" smtClean="0"/>
              <a:t>传送的协议。从安全角度考虑可采用</a:t>
            </a:r>
            <a:r>
              <a:rPr kumimoji="1" lang="en-US" altLang="zh-CN" dirty="0" smtClean="0"/>
              <a:t>https</a:t>
            </a:r>
            <a:r>
              <a:rPr kumimoji="1" lang="zh-CN" altLang="en-US" dirty="0" smtClean="0"/>
              <a:t>协议传输。查询格式规范：定义了缺省的查询格式和处理规则。</a:t>
            </a:r>
            <a:endParaRPr kumimoji="1" lang="en-US" altLang="zh-CN" dirty="0" smtClean="0"/>
          </a:p>
          <a:p>
            <a:r>
              <a:rPr kumimoji="1" lang="zh-CN" altLang="en-US" dirty="0" smtClean="0"/>
              <a:t>内容及参考样例：列举了常用的样例。</a:t>
            </a:r>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24</a:t>
            </a:fld>
            <a:endParaRPr lang="en-US"/>
          </a:p>
        </p:txBody>
      </p:sp>
    </p:spTree>
    <p:extLst>
      <p:ext uri="{BB962C8B-B14F-4D97-AF65-F5344CB8AC3E}">
        <p14:creationId xmlns:p14="http://schemas.microsoft.com/office/powerpoint/2010/main" val="2944617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26</a:t>
            </a:fld>
            <a:endParaRPr lang="en-US"/>
          </a:p>
        </p:txBody>
      </p:sp>
    </p:spTree>
    <p:extLst>
      <p:ext uri="{BB962C8B-B14F-4D97-AF65-F5344CB8AC3E}">
        <p14:creationId xmlns:p14="http://schemas.microsoft.com/office/powerpoint/2010/main" val="4205168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dirty="0" smtClean="0"/>
              <a:t>1</a:t>
            </a:r>
            <a:r>
              <a:rPr kumimoji="1" lang="en-US" altLang="zh-CN" dirty="0" smtClean="0"/>
              <a:t>.</a:t>
            </a:r>
            <a:r>
              <a:rPr kumimoji="1" lang="zh-CN" altLang="en-US" dirty="0" smtClean="0"/>
              <a:t>建立核心网络安全能力</a:t>
            </a:r>
            <a:endParaRPr kumimoji="1" lang="en-US" altLang="zh-CN" dirty="0" smtClean="0"/>
          </a:p>
          <a:p>
            <a:r>
              <a:rPr kumimoji="1" lang="zh-CN" altLang="zh-CN" dirty="0" smtClean="0"/>
              <a:t>2</a:t>
            </a:r>
            <a:r>
              <a:rPr kumimoji="1" lang="en-US" altLang="zh-CN" dirty="0" smtClean="0"/>
              <a:t>.</a:t>
            </a:r>
            <a:r>
              <a:rPr kumimoji="1" lang="zh-CN" altLang="en-US" dirty="0" smtClean="0"/>
              <a:t>建立和参与分享协同关系</a:t>
            </a:r>
            <a:endParaRPr kumimoji="1" lang="en-US" altLang="zh-CN" dirty="0" smtClean="0"/>
          </a:p>
          <a:p>
            <a:r>
              <a:rPr kumimoji="1" lang="zh-CN" altLang="zh-CN" dirty="0" smtClean="0"/>
              <a:t>3</a:t>
            </a:r>
            <a:r>
              <a:rPr kumimoji="1" lang="en-US" altLang="zh-CN" dirty="0" smtClean="0"/>
              <a:t>.</a:t>
            </a:r>
            <a:r>
              <a:rPr kumimoji="1" lang="zh-CN" altLang="en-US" dirty="0" smtClean="0"/>
              <a:t>利用基础的外部威胁情报</a:t>
            </a:r>
            <a:endParaRPr kumimoji="1" lang="en-US" altLang="zh-CN" dirty="0" smtClean="0"/>
          </a:p>
          <a:p>
            <a:r>
              <a:rPr kumimoji="1" lang="zh-CN" altLang="zh-CN" dirty="0" smtClean="0"/>
              <a:t>4</a:t>
            </a:r>
            <a:r>
              <a:rPr kumimoji="1" lang="en-US" altLang="zh-CN" dirty="0" smtClean="0"/>
              <a:t>.</a:t>
            </a:r>
            <a:r>
              <a:rPr kumimoji="1" lang="zh-CN" altLang="en-US" dirty="0" smtClean="0"/>
              <a:t>建立基础的威胁情报</a:t>
            </a:r>
            <a:endParaRPr kumimoji="1" lang="en-US" altLang="zh-CN" dirty="0" smtClean="0"/>
          </a:p>
          <a:p>
            <a:r>
              <a:rPr kumimoji="1" lang="zh-CN" altLang="zh-CN" dirty="0" smtClean="0"/>
              <a:t>5</a:t>
            </a:r>
            <a:r>
              <a:rPr kumimoji="1" lang="en-US" altLang="zh-CN" dirty="0" smtClean="0"/>
              <a:t>.</a:t>
            </a:r>
            <a:r>
              <a:rPr kumimoji="1" lang="zh-CN" altLang="en-US" dirty="0" smtClean="0"/>
              <a:t>使用基础的威胁情报来支持决策过程</a:t>
            </a:r>
            <a:endParaRPr kumimoji="1" lang="en-US" altLang="zh-CN" dirty="0" smtClean="0"/>
          </a:p>
          <a:p>
            <a:r>
              <a:rPr kumimoji="1" lang="en-US" altLang="zh-CN" dirty="0" smtClean="0"/>
              <a:t>6.</a:t>
            </a:r>
            <a:r>
              <a:rPr kumimoji="1" lang="zh-CN" altLang="en-US" dirty="0" smtClean="0"/>
              <a:t>与外部伙伴共享基础信息源</a:t>
            </a:r>
            <a:endParaRPr kumimoji="1" lang="en-US" altLang="zh-CN" dirty="0" smtClean="0"/>
          </a:p>
          <a:p>
            <a:r>
              <a:rPr kumimoji="1" lang="zh-CN" altLang="zh-CN" dirty="0" smtClean="0"/>
              <a:t>7</a:t>
            </a:r>
            <a:r>
              <a:rPr kumimoji="1" lang="en-US" altLang="zh-CN" dirty="0" smtClean="0"/>
              <a:t>.</a:t>
            </a:r>
            <a:r>
              <a:rPr kumimoji="1" lang="zh-CN" altLang="en-US" dirty="0" smtClean="0"/>
              <a:t>建设和实施高级网络安全能力</a:t>
            </a:r>
            <a:endParaRPr kumimoji="1" lang="en-US" altLang="zh-CN" dirty="0" smtClean="0"/>
          </a:p>
          <a:p>
            <a:r>
              <a:rPr kumimoji="1" lang="zh-CN" altLang="zh-CN" dirty="0" smtClean="0"/>
              <a:t>8</a:t>
            </a:r>
            <a:r>
              <a:rPr kumimoji="1" lang="en-US" altLang="zh-CN" dirty="0" smtClean="0"/>
              <a:t>.</a:t>
            </a:r>
            <a:r>
              <a:rPr kumimoji="1" lang="zh-CN" altLang="en-US" dirty="0" smtClean="0"/>
              <a:t>使用外部高级威胁情报</a:t>
            </a:r>
            <a:endParaRPr kumimoji="1" lang="en-US" altLang="zh-CN" dirty="0" smtClean="0"/>
          </a:p>
          <a:p>
            <a:r>
              <a:rPr kumimoji="1" lang="zh-CN" altLang="zh-CN" dirty="0" smtClean="0"/>
              <a:t>9</a:t>
            </a:r>
            <a:r>
              <a:rPr kumimoji="1" lang="en-US" altLang="zh-CN" dirty="0" smtClean="0"/>
              <a:t>.</a:t>
            </a:r>
            <a:r>
              <a:rPr kumimoji="1" lang="zh-CN" altLang="en-US" dirty="0" smtClean="0"/>
              <a:t>建立自己的高级威胁情报</a:t>
            </a:r>
            <a:endParaRPr kumimoji="1" lang="en-US" altLang="zh-CN" dirty="0" smtClean="0"/>
          </a:p>
          <a:p>
            <a:r>
              <a:rPr kumimoji="1" lang="zh-CN" altLang="zh-CN" dirty="0" smtClean="0"/>
              <a:t>1</a:t>
            </a:r>
            <a:r>
              <a:rPr kumimoji="1" lang="en-US" altLang="zh-CN" dirty="0" smtClean="0"/>
              <a:t>0.</a:t>
            </a:r>
            <a:r>
              <a:rPr kumimoji="1" lang="zh-CN" altLang="en-US" dirty="0" smtClean="0"/>
              <a:t>使用高级的威胁情报来支持决策过程</a:t>
            </a:r>
            <a:endParaRPr kumimoji="1" lang="en-US" altLang="zh-CN" dirty="0" smtClean="0"/>
          </a:p>
          <a:p>
            <a:r>
              <a:rPr kumimoji="1" lang="en-US" altLang="zh-CN" dirty="0" smtClean="0"/>
              <a:t>11.</a:t>
            </a:r>
            <a:r>
              <a:rPr kumimoji="1" lang="zh-CN" altLang="en-US" dirty="0" smtClean="0"/>
              <a:t>和外部伙伴共享高级情报</a:t>
            </a:r>
            <a:r>
              <a:rPr kumimoji="1" lang="en-US" altLang="zh-CN" dirty="0" smtClean="0"/>
              <a:t>external partners</a:t>
            </a:r>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27</a:t>
            </a:fld>
            <a:endParaRPr lang="en-US"/>
          </a:p>
        </p:txBody>
      </p:sp>
    </p:spTree>
    <p:extLst>
      <p:ext uri="{BB962C8B-B14F-4D97-AF65-F5344CB8AC3E}">
        <p14:creationId xmlns:p14="http://schemas.microsoft.com/office/powerpoint/2010/main" val="2063300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28</a:t>
            </a:fld>
            <a:endParaRPr lang="en-US"/>
          </a:p>
        </p:txBody>
      </p:sp>
    </p:spTree>
    <p:extLst>
      <p:ext uri="{BB962C8B-B14F-4D97-AF65-F5344CB8AC3E}">
        <p14:creationId xmlns:p14="http://schemas.microsoft.com/office/powerpoint/2010/main" val="2063300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29</a:t>
            </a:fld>
            <a:endParaRPr lang="en-US"/>
          </a:p>
        </p:txBody>
      </p:sp>
    </p:spTree>
    <p:extLst>
      <p:ext uri="{BB962C8B-B14F-4D97-AF65-F5344CB8AC3E}">
        <p14:creationId xmlns:p14="http://schemas.microsoft.com/office/powerpoint/2010/main" val="2063300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情境：</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Who</a:t>
            </a:r>
            <a:r>
              <a:rPr kumimoji="1" lang="zh-CN" altLang="en-US" dirty="0" smtClean="0"/>
              <a:t>，低信誉的用户（比如已经中毒的用户，发现存在攻击行为的用户）</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What</a:t>
            </a:r>
            <a:r>
              <a:rPr kumimoji="1" lang="zh-CN" altLang="en-US" dirty="0" smtClean="0"/>
              <a:t>，来自</a:t>
            </a:r>
            <a:r>
              <a:rPr kumimoji="1" lang="en-US" altLang="zh-CN" dirty="0" smtClean="0"/>
              <a:t>IT</a:t>
            </a:r>
            <a:r>
              <a:rPr kumimoji="1" lang="zh-CN" altLang="en-US" dirty="0" smtClean="0"/>
              <a:t>不支持的</a:t>
            </a:r>
            <a:r>
              <a:rPr kumimoji="1" lang="en-US" altLang="zh-CN" dirty="0" smtClean="0"/>
              <a:t>Linux </a:t>
            </a:r>
            <a:r>
              <a:rPr kumimoji="1" lang="zh-CN" altLang="en-US" dirty="0" smtClean="0"/>
              <a:t>客户端的访问（客户端都是</a:t>
            </a:r>
            <a:r>
              <a:rPr kumimoji="1" lang="en-US" altLang="zh-CN" dirty="0" smtClean="0"/>
              <a:t>Win 7</a:t>
            </a:r>
            <a:r>
              <a:rPr kumimoji="1" lang="zh-CN" altLang="en-US" dirty="0" smtClean="0"/>
              <a:t>，突然来了个</a:t>
            </a:r>
            <a:r>
              <a:rPr kumimoji="1" lang="en-US" altLang="zh-CN" dirty="0" smtClean="0"/>
              <a:t>Linux</a:t>
            </a:r>
            <a:r>
              <a:rPr kumimoji="1" lang="zh-CN" altLang="en-US" dirty="0" smtClean="0"/>
              <a:t>来访问自然不正常）</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To What</a:t>
            </a:r>
            <a:r>
              <a:rPr kumimoji="1" lang="zh-CN" altLang="en-US" dirty="0" smtClean="0"/>
              <a:t>，对敏感数据的访问（是否访问的是敏感数据）</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When</a:t>
            </a:r>
            <a:r>
              <a:rPr kumimoji="1" lang="zh-CN" altLang="en-US" dirty="0" smtClean="0"/>
              <a:t>，周日凌晨的访问（这明显不是工作时间，访问也明显异常）</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Where</a:t>
            </a:r>
            <a:r>
              <a:rPr kumimoji="1" lang="zh-CN" altLang="en-US" dirty="0" smtClean="0"/>
              <a:t>，来自没有业务的海外（这也很明显异常）</a:t>
            </a:r>
          </a:p>
          <a:p>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33</a:t>
            </a:fld>
            <a:endParaRPr lang="en-US"/>
          </a:p>
        </p:txBody>
      </p:sp>
    </p:spTree>
    <p:extLst>
      <p:ext uri="{BB962C8B-B14F-4D97-AF65-F5344CB8AC3E}">
        <p14:creationId xmlns:p14="http://schemas.microsoft.com/office/powerpoint/2010/main" val="4072999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攻击指示器</a:t>
            </a:r>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36</a:t>
            </a:fld>
            <a:endParaRPr lang="en-US"/>
          </a:p>
        </p:txBody>
      </p:sp>
    </p:spTree>
    <p:extLst>
      <p:ext uri="{BB962C8B-B14F-4D97-AF65-F5344CB8AC3E}">
        <p14:creationId xmlns:p14="http://schemas.microsoft.com/office/powerpoint/2010/main" val="3144481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E9BC4E5-2BC1-4F43-85DD-A1B8F74CB7EB}" type="slidenum">
              <a:rPr lang="en-US" smtClean="0"/>
              <a:pPr/>
              <a:t>37</a:t>
            </a:fld>
            <a:endParaRPr lang="en-US"/>
          </a:p>
        </p:txBody>
      </p:sp>
    </p:spTree>
    <p:extLst>
      <p:ext uri="{BB962C8B-B14F-4D97-AF65-F5344CB8AC3E}">
        <p14:creationId xmlns:p14="http://schemas.microsoft.com/office/powerpoint/2010/main" val="420546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D52B1E"/>
                </a:solidFill>
                <a:latin typeface="MetaBoldLF-Roman" pitchFamily="34" charset="0"/>
              </a:rPr>
              <a:t>99% </a:t>
            </a:r>
            <a:r>
              <a:rPr lang="en-US" altLang="zh-CN" sz="1200" dirty="0" smtClean="0">
                <a:solidFill>
                  <a:schemeClr val="accent2">
                    <a:lumMod val="50000"/>
                  </a:schemeClr>
                </a:solidFill>
                <a:latin typeface="MetaBoldLF-Roman" pitchFamily="34" charset="0"/>
              </a:rPr>
              <a:t>of breaches led to compromise within “days” or less with </a:t>
            </a:r>
            <a:r>
              <a:rPr lang="en-US" altLang="zh-CN" sz="1200" dirty="0" smtClean="0">
                <a:solidFill>
                  <a:srgbClr val="D52B1E"/>
                </a:solidFill>
                <a:latin typeface="MetaBoldLF-Roman" pitchFamily="34" charset="0"/>
              </a:rPr>
              <a:t>85%</a:t>
            </a:r>
            <a:r>
              <a:rPr lang="en-US" altLang="zh-CN" sz="1200" dirty="0" smtClean="0">
                <a:solidFill>
                  <a:srgbClr val="5F5F5F"/>
                </a:solidFill>
                <a:latin typeface="MetaBoldLF-Roman" pitchFamily="34" charset="0"/>
              </a:rPr>
              <a:t> </a:t>
            </a:r>
            <a:r>
              <a:rPr lang="en-US" altLang="zh-CN" sz="1200" dirty="0" smtClean="0">
                <a:solidFill>
                  <a:schemeClr val="accent2">
                    <a:lumMod val="50000"/>
                  </a:schemeClr>
                </a:solidFill>
                <a:latin typeface="MetaBoldLF-Roman" pitchFamily="34" charset="0"/>
              </a:rPr>
              <a:t>leading to data exfiltration in the same time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D52B1E"/>
                </a:solidFill>
                <a:latin typeface="MetaBoldLF-Roman" pitchFamily="34" charset="0"/>
              </a:rPr>
              <a:t>85</a:t>
            </a:r>
            <a:r>
              <a:rPr lang="en-US" altLang="zh-CN" sz="1200" dirty="0" smtClean="0">
                <a:solidFill>
                  <a:schemeClr val="accent2">
                    <a:lumMod val="50000"/>
                  </a:schemeClr>
                </a:solidFill>
                <a:latin typeface="MetaBoldLF-Roman" pitchFamily="34" charset="0"/>
              </a:rPr>
              <a:t>% of breaches took “weeks” or more to discover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smtClean="0">
                <a:solidFill>
                  <a:srgbClr val="C00000"/>
                </a:solidFill>
                <a:latin typeface="MetaBoldLF-Roman" pitchFamily="34" charset="0"/>
              </a:rPr>
              <a:t>84%</a:t>
            </a:r>
            <a:r>
              <a:rPr lang="en-US" altLang="zh-CN" sz="1200" b="0" dirty="0" smtClean="0">
                <a:latin typeface="MetaBoldLF-Roman" pitchFamily="34" charset="0"/>
              </a:rPr>
              <a:t> </a:t>
            </a:r>
            <a:r>
              <a:rPr lang="en-US" altLang="zh-CN" sz="1200" b="0" dirty="0" smtClean="0">
                <a:solidFill>
                  <a:schemeClr val="accent2">
                    <a:lumMod val="50000"/>
                  </a:schemeClr>
                </a:solidFill>
                <a:latin typeface="MetaBoldLF-Roman" pitchFamily="34" charset="0"/>
              </a:rPr>
              <a:t>of data records were stolen as a result of stolen login credential</a:t>
            </a:r>
            <a:endParaRPr lang="en-US" altLang="zh-CN" sz="1200" dirty="0" smtClean="0">
              <a:solidFill>
                <a:schemeClr val="accent2">
                  <a:lumMod val="50000"/>
                </a:schemeClr>
              </a:solidFill>
              <a:latin typeface="MetaBoldLF-Roman"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accent2">
                  <a:lumMod val="50000"/>
                </a:schemeClr>
              </a:solidFill>
              <a:latin typeface="MetaBoldLF-Roman" pitchFamily="34" charset="0"/>
            </a:endParaRPr>
          </a:p>
          <a:p>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4</a:t>
            </a:fld>
            <a:endParaRPr lang="en-US"/>
          </a:p>
        </p:txBody>
      </p:sp>
    </p:spTree>
    <p:extLst>
      <p:ext uri="{BB962C8B-B14F-4D97-AF65-F5344CB8AC3E}">
        <p14:creationId xmlns:p14="http://schemas.microsoft.com/office/powerpoint/2010/main" val="1044047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6</a:t>
            </a:fld>
            <a:endParaRPr lang="en-US"/>
          </a:p>
        </p:txBody>
      </p:sp>
    </p:spTree>
    <p:extLst>
      <p:ext uri="{BB962C8B-B14F-4D97-AF65-F5344CB8AC3E}">
        <p14:creationId xmlns:p14="http://schemas.microsoft.com/office/powerpoint/2010/main" val="263499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OSINT</a:t>
            </a:r>
            <a:r>
              <a:rPr kumimoji="1" lang="en-US" altLang="zh-CN" baseline="0" dirty="0" smtClean="0"/>
              <a:t> </a:t>
            </a:r>
            <a:r>
              <a:rPr kumimoji="1" lang="zh-CN" altLang="en-US" baseline="0" dirty="0" smtClean="0"/>
              <a:t>中情局 公开资源情报计划 </a:t>
            </a:r>
            <a:r>
              <a:rPr kumimoji="1" lang="en-US" altLang="zh-CN" baseline="0" dirty="0" smtClean="0"/>
              <a:t>Open source intelligence </a:t>
            </a:r>
          </a:p>
          <a:p>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7</a:t>
            </a:fld>
            <a:endParaRPr lang="en-US"/>
          </a:p>
        </p:txBody>
      </p:sp>
    </p:spTree>
    <p:extLst>
      <p:ext uri="{BB962C8B-B14F-4D97-AF65-F5344CB8AC3E}">
        <p14:creationId xmlns:p14="http://schemas.microsoft.com/office/powerpoint/2010/main" val="2328762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err="1" smtClean="0">
                <a:solidFill>
                  <a:schemeClr val="tx1"/>
                </a:solidFill>
                <a:effectLst/>
                <a:latin typeface="微软雅黑"/>
                <a:ea typeface="微软雅黑"/>
                <a:cs typeface="微软雅黑"/>
              </a:rPr>
              <a:t>Cybox</a:t>
            </a:r>
            <a:r>
              <a:rPr lang="en-US" altLang="zh-CN" sz="1200" b="1" kern="1200" baseline="0" dirty="0" smtClean="0">
                <a:solidFill>
                  <a:schemeClr val="tx1"/>
                </a:solidFill>
                <a:effectLst/>
                <a:latin typeface="微软雅黑"/>
                <a:ea typeface="微软雅黑"/>
                <a:cs typeface="微软雅黑"/>
              </a:rPr>
              <a:t> </a:t>
            </a:r>
            <a:r>
              <a:rPr lang="zh-CN" altLang="en-US" sz="1200" b="1" kern="1200" baseline="0" dirty="0" smtClean="0">
                <a:solidFill>
                  <a:schemeClr val="tx1"/>
                </a:solidFill>
                <a:effectLst/>
                <a:latin typeface="微软雅黑"/>
                <a:ea typeface="微软雅黑"/>
                <a:cs typeface="微软雅黑"/>
              </a:rPr>
              <a:t>从管理监控属性角度描述事件，如注册表创建，文件删除，访问某个端口</a:t>
            </a:r>
            <a:endParaRPr lang="en-US" altLang="zh-CN" sz="1200" b="1" kern="1200" baseline="0" dirty="0" smtClean="0">
              <a:solidFill>
                <a:schemeClr val="tx1"/>
              </a:solidFill>
              <a:effectLst/>
              <a:latin typeface="微软雅黑"/>
              <a:ea typeface="微软雅黑"/>
              <a:cs typeface="微软雅黑"/>
            </a:endParaRPr>
          </a:p>
          <a:p>
            <a:r>
              <a:rPr lang="en-US" altLang="zh-CN" sz="1200" b="1" kern="1200" baseline="0" dirty="0" err="1" smtClean="0">
                <a:solidFill>
                  <a:schemeClr val="tx1"/>
                </a:solidFill>
                <a:effectLst/>
                <a:latin typeface="微软雅黑"/>
                <a:ea typeface="微软雅黑"/>
                <a:cs typeface="微软雅黑"/>
              </a:rPr>
              <a:t>Maec</a:t>
            </a:r>
            <a:r>
              <a:rPr lang="en-US" altLang="zh-CN" sz="1200" b="1" kern="1200" baseline="0" dirty="0" smtClean="0">
                <a:solidFill>
                  <a:schemeClr val="tx1"/>
                </a:solidFill>
                <a:effectLst/>
                <a:latin typeface="微软雅黑"/>
                <a:ea typeface="微软雅黑"/>
                <a:cs typeface="微软雅黑"/>
              </a:rPr>
              <a:t> </a:t>
            </a:r>
            <a:r>
              <a:rPr lang="zh-CN" altLang="en-US" sz="1200" b="1" kern="1200" baseline="0" dirty="0" smtClean="0">
                <a:solidFill>
                  <a:schemeClr val="tx1"/>
                </a:solidFill>
                <a:effectLst/>
                <a:latin typeface="微软雅黑"/>
                <a:ea typeface="微软雅黑"/>
                <a:cs typeface="微软雅黑"/>
              </a:rPr>
              <a:t>从攻击，行为模式描述恶意代码的语言</a:t>
            </a:r>
            <a:endParaRPr lang="en-US" altLang="zh-CN" sz="1200" b="1" kern="1200" dirty="0" smtClean="0">
              <a:solidFill>
                <a:schemeClr val="tx1"/>
              </a:solidFill>
              <a:effectLst/>
              <a:latin typeface="微软雅黑"/>
              <a:ea typeface="微软雅黑"/>
              <a:cs typeface="微软雅黑"/>
            </a:endParaRPr>
          </a:p>
          <a:p>
            <a:r>
              <a:rPr lang="en-US" altLang="zh-CN" sz="1200" b="1" kern="1200" dirty="0" smtClean="0">
                <a:solidFill>
                  <a:schemeClr val="tx1"/>
                </a:solidFill>
                <a:effectLst/>
                <a:latin typeface="微软雅黑"/>
                <a:ea typeface="微软雅黑"/>
                <a:cs typeface="微软雅黑"/>
              </a:rPr>
              <a:t>Structured Threat Information </a:t>
            </a:r>
            <a:r>
              <a:rPr lang="en-US" altLang="zh-CN" sz="1200" b="1" kern="1200" dirty="0" err="1" smtClean="0">
                <a:solidFill>
                  <a:schemeClr val="tx1"/>
                </a:solidFill>
                <a:effectLst/>
                <a:latin typeface="微软雅黑"/>
                <a:ea typeface="微软雅黑"/>
                <a:cs typeface="微软雅黑"/>
              </a:rPr>
              <a:t>eXpression</a:t>
            </a:r>
            <a:r>
              <a:rPr lang="en-US" altLang="zh-CN" sz="1200" b="1" kern="1200" dirty="0" smtClean="0">
                <a:solidFill>
                  <a:schemeClr val="tx1"/>
                </a:solidFill>
                <a:effectLst/>
                <a:latin typeface="微软雅黑"/>
                <a:ea typeface="微软雅黑"/>
                <a:cs typeface="微软雅黑"/>
              </a:rPr>
              <a:t> (STIX) </a:t>
            </a:r>
            <a:r>
              <a:rPr lang="en-US" altLang="zh-CN" sz="1200" kern="1200" dirty="0" smtClean="0">
                <a:solidFill>
                  <a:schemeClr val="tx1"/>
                </a:solidFill>
                <a:effectLst/>
                <a:latin typeface="微软雅黑"/>
                <a:ea typeface="微软雅黑"/>
                <a:cs typeface="微软雅黑"/>
              </a:rPr>
              <a:t>effort, which is driven by </a:t>
            </a:r>
            <a:r>
              <a:rPr lang="en-US" altLang="zh-CN" sz="1200" kern="1200" dirty="0" err="1" smtClean="0">
                <a:solidFill>
                  <a:schemeClr val="tx1"/>
                </a:solidFill>
                <a:effectLst/>
                <a:latin typeface="微软雅黑"/>
                <a:ea typeface="微软雅黑"/>
                <a:cs typeface="微软雅黑"/>
              </a:rPr>
              <a:t>Mitre</a:t>
            </a:r>
            <a:r>
              <a:rPr lang="en-US" altLang="zh-CN" sz="1200" kern="1200" dirty="0" smtClean="0">
                <a:solidFill>
                  <a:schemeClr val="tx1"/>
                </a:solidFill>
                <a:effectLst/>
                <a:latin typeface="微软雅黑"/>
                <a:ea typeface="微软雅黑"/>
                <a:cs typeface="微软雅黑"/>
              </a:rPr>
              <a:t>. STIX "is primarily intended as a concrete </a:t>
            </a:r>
            <a:r>
              <a:rPr lang="en-US" altLang="zh-CN" sz="1200" kern="1200" dirty="0" err="1" smtClean="0">
                <a:solidFill>
                  <a:schemeClr val="tx1"/>
                </a:solidFill>
                <a:effectLst/>
                <a:latin typeface="微软雅黑"/>
                <a:ea typeface="微软雅黑"/>
                <a:cs typeface="微软雅黑"/>
              </a:rPr>
              <a:t>strawman</a:t>
            </a:r>
            <a:r>
              <a:rPr lang="en-US" altLang="zh-CN" sz="1200" kern="1200" dirty="0" smtClean="0">
                <a:solidFill>
                  <a:schemeClr val="tx1"/>
                </a:solidFill>
                <a:effectLst/>
                <a:latin typeface="微软雅黑"/>
                <a:ea typeface="微软雅黑"/>
                <a:cs typeface="微软雅黑"/>
              </a:rPr>
              <a:t> for ongoing collaborative development of a structured threat information expression language among a community of relevant experts" (source: STIX FAQ v0.3). In other words, its goal is to enable people and organizations to share threat information in order to detect these threats and then build defenses collaboratively (see the Cyber Observable </a:t>
            </a:r>
            <a:r>
              <a:rPr lang="en-US" altLang="zh-CN" sz="1200" kern="1200" dirty="0" err="1" smtClean="0">
                <a:solidFill>
                  <a:schemeClr val="tx1"/>
                </a:solidFill>
                <a:effectLst/>
                <a:latin typeface="微软雅黑"/>
                <a:ea typeface="微软雅黑"/>
                <a:cs typeface="微软雅黑"/>
              </a:rPr>
              <a:t>eXpression</a:t>
            </a:r>
            <a:r>
              <a:rPr lang="en-US" altLang="zh-CN" sz="1200" kern="1200" dirty="0" smtClean="0">
                <a:solidFill>
                  <a:schemeClr val="tx1"/>
                </a:solidFill>
                <a:effectLst/>
                <a:latin typeface="微软雅黑"/>
                <a:ea typeface="微软雅黑"/>
                <a:cs typeface="微软雅黑"/>
              </a:rPr>
              <a:t> Web page for details). </a:t>
            </a:r>
            <a:endParaRPr lang="en-US" altLang="zh-CN" dirty="0" smtClean="0">
              <a:latin typeface="微软雅黑"/>
              <a:ea typeface="微软雅黑"/>
              <a:cs typeface="微软雅黑"/>
            </a:endParaRPr>
          </a:p>
          <a:p>
            <a:r>
              <a:rPr lang="en-US" altLang="zh-CN" sz="1200" b="1" kern="1200" dirty="0" smtClean="0">
                <a:solidFill>
                  <a:schemeClr val="tx1"/>
                </a:solidFill>
                <a:effectLst/>
                <a:latin typeface="微软雅黑"/>
                <a:ea typeface="微软雅黑"/>
                <a:cs typeface="微软雅黑"/>
              </a:rPr>
              <a:t>Trusted Automated </a:t>
            </a:r>
            <a:r>
              <a:rPr lang="en-US" altLang="zh-CN" sz="1200" b="1" kern="1200" dirty="0" err="1" smtClean="0">
                <a:solidFill>
                  <a:schemeClr val="tx1"/>
                </a:solidFill>
                <a:effectLst/>
                <a:latin typeface="微软雅黑"/>
                <a:ea typeface="微软雅黑"/>
                <a:cs typeface="微软雅黑"/>
              </a:rPr>
              <a:t>eXchange</a:t>
            </a:r>
            <a:r>
              <a:rPr lang="en-US" altLang="zh-CN" sz="1200" b="1" kern="1200" dirty="0" smtClean="0">
                <a:solidFill>
                  <a:schemeClr val="tx1"/>
                </a:solidFill>
                <a:effectLst/>
                <a:latin typeface="微软雅黑"/>
                <a:ea typeface="微软雅黑"/>
                <a:cs typeface="微软雅黑"/>
              </a:rPr>
              <a:t> of Indicator Information (TAXII) </a:t>
            </a:r>
            <a:r>
              <a:rPr lang="en-US" altLang="zh-CN" sz="1200" kern="1200" dirty="0" smtClean="0">
                <a:solidFill>
                  <a:schemeClr val="tx1"/>
                </a:solidFill>
                <a:effectLst/>
                <a:latin typeface="微软雅黑"/>
                <a:ea typeface="微软雅黑"/>
                <a:cs typeface="微软雅黑"/>
              </a:rPr>
              <a:t>effort, also by </a:t>
            </a:r>
            <a:r>
              <a:rPr lang="en-US" altLang="zh-CN" sz="1200" kern="1200" dirty="0" err="1" smtClean="0">
                <a:solidFill>
                  <a:schemeClr val="tx1"/>
                </a:solidFill>
                <a:effectLst/>
                <a:latin typeface="微软雅黑"/>
                <a:ea typeface="微软雅黑"/>
                <a:cs typeface="微软雅黑"/>
              </a:rPr>
              <a:t>Mitre</a:t>
            </a:r>
            <a:r>
              <a:rPr lang="en-US" altLang="zh-CN" sz="1200" kern="1200" dirty="0" smtClean="0">
                <a:solidFill>
                  <a:schemeClr val="tx1"/>
                </a:solidFill>
                <a:effectLst/>
                <a:latin typeface="微软雅黑"/>
                <a:ea typeface="微软雅黑"/>
                <a:cs typeface="微软雅黑"/>
              </a:rPr>
              <a:t>, that seeks to create "a set of protocols and representations that enable the representation and automation-supported sharing of behavioral cyber threat indicators" (source: STIX whitepaper). It is a companion effort to STIX. </a:t>
            </a:r>
            <a:endParaRPr lang="en-US" altLang="zh-CN" dirty="0" smtClean="0">
              <a:latin typeface="微软雅黑"/>
              <a:ea typeface="微软雅黑"/>
              <a:cs typeface="微软雅黑"/>
            </a:endParaRPr>
          </a:p>
          <a:p>
            <a:r>
              <a:rPr lang="en-US" altLang="zh-CN" sz="1200" b="1" kern="1200" dirty="0" err="1" smtClean="0">
                <a:solidFill>
                  <a:schemeClr val="tx1"/>
                </a:solidFill>
                <a:effectLst/>
                <a:latin typeface="微软雅黑"/>
                <a:ea typeface="微软雅黑"/>
                <a:cs typeface="微软雅黑"/>
              </a:rPr>
              <a:t>OpenIOC</a:t>
            </a:r>
            <a:r>
              <a:rPr lang="en-US" altLang="zh-CN" sz="1200" kern="1200" dirty="0" smtClean="0">
                <a:solidFill>
                  <a:schemeClr val="tx1"/>
                </a:solidFill>
                <a:effectLst/>
                <a:latin typeface="微软雅黑"/>
                <a:ea typeface="微软雅黑"/>
                <a:cs typeface="微软雅黑"/>
              </a:rPr>
              <a:t>, which is a vendor-developed standard for sharing the data that is useful for </a:t>
            </a:r>
            <a:endParaRPr lang="en-US" altLang="zh-CN" dirty="0" smtClean="0">
              <a:latin typeface="微软雅黑"/>
              <a:ea typeface="微软雅黑"/>
              <a:cs typeface="微软雅黑"/>
            </a:endParaRPr>
          </a:p>
          <a:p>
            <a:r>
              <a:rPr lang="en-US" altLang="zh-CN" sz="1200" kern="1200" dirty="0" smtClean="0">
                <a:solidFill>
                  <a:schemeClr val="tx1"/>
                </a:solidFill>
                <a:effectLst/>
                <a:latin typeface="微软雅黑"/>
                <a:ea typeface="微软雅黑"/>
                <a:cs typeface="微软雅黑"/>
              </a:rPr>
              <a:t>discovering threats — known as "indicators of compromise" (IOCs)4 — that are already present on an organization's network. It "is an extensible XML schema for the description of technical characteristics that identify a known threat, an attacker's methodology, or other evidence of compromise" (see the </a:t>
            </a:r>
            <a:r>
              <a:rPr lang="en-US" altLang="zh-CN" sz="1200" kern="1200" dirty="0" err="1" smtClean="0">
                <a:solidFill>
                  <a:schemeClr val="tx1"/>
                </a:solidFill>
                <a:effectLst/>
                <a:latin typeface="微软雅黑"/>
                <a:ea typeface="微软雅黑"/>
                <a:cs typeface="微软雅黑"/>
              </a:rPr>
              <a:t>OpenIOC</a:t>
            </a:r>
            <a:r>
              <a:rPr lang="en-US" altLang="zh-CN" sz="1200" kern="1200" dirty="0" smtClean="0">
                <a:solidFill>
                  <a:schemeClr val="tx1"/>
                </a:solidFill>
                <a:effectLst/>
                <a:latin typeface="微软雅黑"/>
                <a:ea typeface="微软雅黑"/>
                <a:cs typeface="微软雅黑"/>
              </a:rPr>
              <a:t> website for details). </a:t>
            </a:r>
            <a:endParaRPr lang="en-US" altLang="zh-CN" dirty="0" smtClean="0">
              <a:latin typeface="微软雅黑"/>
              <a:ea typeface="微软雅黑"/>
              <a:cs typeface="微软雅黑"/>
            </a:endParaRPr>
          </a:p>
          <a:p>
            <a:r>
              <a:rPr lang="en-US" altLang="zh-CN" sz="1200" b="1" kern="1200" dirty="0" smtClean="0">
                <a:solidFill>
                  <a:schemeClr val="tx1"/>
                </a:solidFill>
                <a:effectLst/>
                <a:latin typeface="微软雅黑"/>
                <a:ea typeface="微软雅黑"/>
                <a:cs typeface="微软雅黑"/>
              </a:rPr>
              <a:t>Incident Object Description Exchange Format (IODEF)</a:t>
            </a:r>
            <a:r>
              <a:rPr lang="en-US" altLang="zh-CN" sz="1200" kern="1200" dirty="0" smtClean="0">
                <a:solidFill>
                  <a:schemeClr val="tx1"/>
                </a:solidFill>
                <a:effectLst/>
                <a:latin typeface="微软雅黑"/>
                <a:ea typeface="微软雅黑"/>
                <a:cs typeface="微软雅黑"/>
              </a:rPr>
              <a:t>, which is an older effort that has been revived and extended to support structured </a:t>
            </a:r>
            <a:r>
              <a:rPr lang="en-US" altLang="zh-CN" sz="1200" kern="1200" dirty="0" err="1" smtClean="0">
                <a:solidFill>
                  <a:schemeClr val="tx1"/>
                </a:solidFill>
                <a:effectLst/>
                <a:latin typeface="微软雅黑"/>
                <a:ea typeface="微软雅黑"/>
                <a:cs typeface="微软雅黑"/>
              </a:rPr>
              <a:t>cybersecurity</a:t>
            </a:r>
            <a:r>
              <a:rPr lang="en-US" altLang="zh-CN" sz="1200" kern="1200" dirty="0" smtClean="0">
                <a:solidFill>
                  <a:schemeClr val="tx1"/>
                </a:solidFill>
                <a:effectLst/>
                <a:latin typeface="微软雅黑"/>
                <a:ea typeface="微软雅黑"/>
                <a:cs typeface="微软雅黑"/>
              </a:rPr>
              <a:t> information by a Managed Incident Lightweight Exchange (MILE) working group. The group seeks to "develop standards and extensions for the purpose of improving incident information sharing and handling capabilities" (source: http://</a:t>
            </a:r>
            <a:r>
              <a:rPr lang="en-US" altLang="zh-CN" sz="1200" kern="1200" dirty="0" err="1" smtClean="0">
                <a:solidFill>
                  <a:schemeClr val="tx1"/>
                </a:solidFill>
                <a:effectLst/>
                <a:latin typeface="微软雅黑"/>
                <a:ea typeface="微软雅黑"/>
                <a:cs typeface="微软雅黑"/>
              </a:rPr>
              <a:t>www.ietf.org</a:t>
            </a:r>
            <a:r>
              <a:rPr lang="en-US" altLang="zh-CN" sz="1200" kern="1200" dirty="0" smtClean="0">
                <a:solidFill>
                  <a:schemeClr val="tx1"/>
                </a:solidFill>
                <a:effectLst/>
                <a:latin typeface="微软雅黑"/>
                <a:ea typeface="微软雅黑"/>
                <a:cs typeface="微软雅黑"/>
              </a:rPr>
              <a:t>/proceedings/82/</a:t>
            </a:r>
            <a:r>
              <a:rPr lang="en-US" altLang="zh-CN" sz="1200" kern="1200" dirty="0" err="1" smtClean="0">
                <a:solidFill>
                  <a:schemeClr val="tx1"/>
                </a:solidFill>
                <a:effectLst/>
                <a:latin typeface="微软雅黑"/>
                <a:ea typeface="微软雅黑"/>
                <a:cs typeface="微软雅黑"/>
              </a:rPr>
              <a:t>mile.html</a:t>
            </a:r>
            <a:r>
              <a:rPr lang="en-US" altLang="zh-CN" sz="1200" kern="1200" dirty="0" smtClean="0">
                <a:solidFill>
                  <a:schemeClr val="tx1"/>
                </a:solidFill>
                <a:effectLst/>
                <a:latin typeface="微软雅黑"/>
                <a:ea typeface="微软雅黑"/>
                <a:cs typeface="微软雅黑"/>
              </a:rPr>
              <a:t>). The results of its work were published in 2012. As with other, related efforts, it also aims "to exchange enriched </a:t>
            </a:r>
            <a:r>
              <a:rPr lang="en-US" altLang="zh-CN" sz="1200" kern="1200" dirty="0" err="1" smtClean="0">
                <a:solidFill>
                  <a:schemeClr val="tx1"/>
                </a:solidFill>
                <a:effectLst/>
                <a:latin typeface="微软雅黑"/>
                <a:ea typeface="微软雅黑"/>
                <a:cs typeface="微软雅黑"/>
              </a:rPr>
              <a:t>cybersecurity</a:t>
            </a:r>
            <a:r>
              <a:rPr lang="en-US" altLang="zh-CN" sz="1200" kern="1200" dirty="0" smtClean="0">
                <a:solidFill>
                  <a:schemeClr val="tx1"/>
                </a:solidFill>
                <a:effectLst/>
                <a:latin typeface="微软雅黑"/>
                <a:ea typeface="微软雅黑"/>
                <a:cs typeface="微软雅黑"/>
              </a:rPr>
              <a:t> information among </a:t>
            </a:r>
            <a:r>
              <a:rPr lang="en-US" altLang="zh-CN" sz="1200" kern="1200" dirty="0" err="1" smtClean="0">
                <a:solidFill>
                  <a:schemeClr val="tx1"/>
                </a:solidFill>
                <a:effectLst/>
                <a:latin typeface="微软雅黑"/>
                <a:ea typeface="微软雅黑"/>
                <a:cs typeface="微软雅黑"/>
              </a:rPr>
              <a:t>cybersecurity</a:t>
            </a:r>
            <a:r>
              <a:rPr lang="en-US" altLang="zh-CN" sz="1200" kern="1200" dirty="0" smtClean="0">
                <a:solidFill>
                  <a:schemeClr val="tx1"/>
                </a:solidFill>
                <a:effectLst/>
                <a:latin typeface="微软雅黑"/>
                <a:ea typeface="微软雅黑"/>
                <a:cs typeface="微软雅黑"/>
              </a:rPr>
              <a:t> entities and facilitate their operations" (source: http:// </a:t>
            </a:r>
            <a:r>
              <a:rPr lang="en-US" altLang="zh-CN" sz="1200" kern="1200" dirty="0" err="1" smtClean="0">
                <a:solidFill>
                  <a:schemeClr val="tx1"/>
                </a:solidFill>
                <a:effectLst/>
                <a:latin typeface="微软雅黑"/>
                <a:ea typeface="微软雅黑"/>
                <a:cs typeface="微软雅黑"/>
              </a:rPr>
              <a:t>tools.ietf.org</a:t>
            </a:r>
            <a:r>
              <a:rPr lang="en-US" altLang="zh-CN" sz="1200" kern="1200" dirty="0" smtClean="0">
                <a:solidFill>
                  <a:schemeClr val="tx1"/>
                </a:solidFill>
                <a:effectLst/>
                <a:latin typeface="微软雅黑"/>
                <a:ea typeface="微软雅黑"/>
                <a:cs typeface="微软雅黑"/>
              </a:rPr>
              <a:t>/html/draft-ietf-mile-sci-05). </a:t>
            </a:r>
            <a:endParaRPr lang="en-US" altLang="zh-CN" dirty="0" smtClean="0">
              <a:latin typeface="微软雅黑"/>
              <a:ea typeface="微软雅黑"/>
              <a:cs typeface="微软雅黑"/>
            </a:endParaRPr>
          </a:p>
          <a:p>
            <a:r>
              <a:rPr lang="en-US" altLang="zh-CN" sz="1200" b="1" kern="1200" dirty="0" smtClean="0">
                <a:solidFill>
                  <a:schemeClr val="tx1"/>
                </a:solidFill>
                <a:effectLst/>
                <a:latin typeface="微软雅黑"/>
                <a:ea typeface="微软雅黑"/>
                <a:cs typeface="微软雅黑"/>
              </a:rPr>
              <a:t>Collective Intelligence Framework (CIF)</a:t>
            </a:r>
            <a:r>
              <a:rPr lang="en-US" altLang="zh-CN" sz="1200" kern="1200" dirty="0" smtClean="0">
                <a:solidFill>
                  <a:schemeClr val="tx1"/>
                </a:solidFill>
                <a:effectLst/>
                <a:latin typeface="微软雅黑"/>
                <a:ea typeface="微软雅黑"/>
                <a:cs typeface="微软雅黑"/>
              </a:rPr>
              <a:t>, which was created by REN-ISAC, is in active use for data sharing across universities and members of REN-ISAC. The effort has resulted in a protocol (loosely based on IODEF) and a system for sharing (including automated usage of data in security devices) and is expanding to additional types of data. </a:t>
            </a:r>
            <a:endParaRPr lang="en-US" altLang="zh-CN" dirty="0" smtClean="0">
              <a:latin typeface="微软雅黑"/>
              <a:ea typeface="微软雅黑"/>
              <a:cs typeface="微软雅黑"/>
            </a:endParaRPr>
          </a:p>
          <a:p>
            <a:r>
              <a:rPr lang="en-US" altLang="zh-CN" sz="1200" b="1" kern="1200" dirty="0" smtClean="0">
                <a:solidFill>
                  <a:schemeClr val="tx1"/>
                </a:solidFill>
                <a:effectLst/>
                <a:latin typeface="微软雅黑"/>
                <a:ea typeface="微软雅黑"/>
                <a:cs typeface="微软雅黑"/>
              </a:rPr>
              <a:t>Incident Data </a:t>
            </a:r>
            <a:r>
              <a:rPr lang="en-US" altLang="zh-CN" sz="1200" b="1" kern="1200" dirty="0" err="1" smtClean="0">
                <a:solidFill>
                  <a:schemeClr val="tx1"/>
                </a:solidFill>
                <a:effectLst/>
                <a:latin typeface="微软雅黑"/>
                <a:ea typeface="微软雅黑"/>
                <a:cs typeface="微软雅黑"/>
              </a:rPr>
              <a:t>eXchange</a:t>
            </a:r>
            <a:r>
              <a:rPr lang="en-US" altLang="zh-CN" sz="1200" b="1" kern="1200" dirty="0" smtClean="0">
                <a:solidFill>
                  <a:schemeClr val="tx1"/>
                </a:solidFill>
                <a:effectLst/>
                <a:latin typeface="微软雅黑"/>
                <a:ea typeface="微软雅黑"/>
                <a:cs typeface="微软雅黑"/>
              </a:rPr>
              <a:t> Working Group (IDXWG) </a:t>
            </a:r>
            <a:r>
              <a:rPr lang="en-US" altLang="zh-CN" sz="1200" kern="1200" dirty="0" smtClean="0">
                <a:solidFill>
                  <a:schemeClr val="tx1"/>
                </a:solidFill>
                <a:effectLst/>
                <a:latin typeface="微软雅黑"/>
                <a:ea typeface="微软雅黑"/>
                <a:cs typeface="微软雅黑"/>
              </a:rPr>
              <a:t>team at US-CERT that is working on ways to share security incident data models, threat indicators and other relevant security data using existing and emerging standards. </a:t>
            </a:r>
            <a:endParaRPr lang="en-US" altLang="zh-CN" dirty="0" smtClean="0">
              <a:latin typeface="微软雅黑"/>
              <a:ea typeface="微软雅黑"/>
              <a:cs typeface="微软雅黑"/>
            </a:endParaRPr>
          </a:p>
          <a:p>
            <a:endParaRPr kumimoji="1" lang="zh-CN" altLang="en-US" dirty="0">
              <a:latin typeface="微软雅黑"/>
              <a:ea typeface="微软雅黑"/>
              <a:cs typeface="微软雅黑"/>
            </a:endParaRPr>
          </a:p>
        </p:txBody>
      </p:sp>
      <p:sp>
        <p:nvSpPr>
          <p:cNvPr id="4" name="幻灯片编号占位符 3"/>
          <p:cNvSpPr>
            <a:spLocks noGrp="1"/>
          </p:cNvSpPr>
          <p:nvPr>
            <p:ph type="sldNum" sz="quarter" idx="10"/>
          </p:nvPr>
        </p:nvSpPr>
        <p:spPr/>
        <p:txBody>
          <a:bodyPr/>
          <a:lstStyle/>
          <a:p>
            <a:fld id="{FE9BC4E5-2BC1-4F43-85DD-A1B8F74CB7EB}" type="slidenum">
              <a:rPr lang="en-US" smtClean="0"/>
              <a:pPr/>
              <a:t>18</a:t>
            </a:fld>
            <a:endParaRPr lang="en-US"/>
          </a:p>
        </p:txBody>
      </p:sp>
    </p:spTree>
    <p:extLst>
      <p:ext uri="{BB962C8B-B14F-4D97-AF65-F5344CB8AC3E}">
        <p14:creationId xmlns:p14="http://schemas.microsoft.com/office/powerpoint/2010/main" val="68275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马萨诸塞州理工学院研究会</a:t>
            </a:r>
            <a:r>
              <a:rPr kumimoji="1" lang="en-US" altLang="zh-CN" dirty="0" smtClean="0"/>
              <a:t> </a:t>
            </a:r>
            <a:r>
              <a:rPr kumimoji="1" lang="zh-CN" altLang="en-US" dirty="0" smtClean="0"/>
              <a:t>美国政府自主的公益组织</a:t>
            </a:r>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19</a:t>
            </a:fld>
            <a:endParaRPr lang="en-US"/>
          </a:p>
        </p:txBody>
      </p:sp>
    </p:spTree>
    <p:extLst>
      <p:ext uri="{BB962C8B-B14F-4D97-AF65-F5344CB8AC3E}">
        <p14:creationId xmlns:p14="http://schemas.microsoft.com/office/powerpoint/2010/main" val="3757411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1</a:t>
            </a:r>
            <a:r>
              <a:rPr kumimoji="1" lang="zh-TW" altLang="en-US" dirty="0" smtClean="0"/>
              <a:t>、</a:t>
            </a:r>
            <a:r>
              <a:rPr kumimoji="1" lang="en-US" altLang="zh-TW" dirty="0" err="1" smtClean="0"/>
              <a:t>Obsverable</a:t>
            </a:r>
            <a:r>
              <a:rPr kumimoji="1" lang="zh-TW" altLang="en-US" dirty="0" smtClean="0"/>
              <a:t>：我们能够观察到的行为。是威胁情报中最基本的信息。比如网络堵塞、系统遭受到的破坏等等现象。这些都是日后事件处理的关键信息。</a:t>
            </a:r>
            <a:endParaRPr kumimoji="1"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2</a:t>
            </a:r>
            <a:r>
              <a:rPr kumimoji="1" lang="zh-TW" altLang="en-US" dirty="0" smtClean="0"/>
              <a:t>、</a:t>
            </a:r>
            <a:r>
              <a:rPr kumimoji="1" lang="en-US" altLang="zh-TW" dirty="0" smtClean="0"/>
              <a:t>Indicators</a:t>
            </a:r>
            <a:r>
              <a:rPr kumimoji="1" lang="zh-TW" altLang="en-US" dirty="0" smtClean="0"/>
              <a:t>（威胁指标）：表征这个威胁的特征指标。也就是威胁外在表象的内在特征。通过查看这些特征可以判定是否真的遭受了这个威胁的攻击。包括威胁处理的条件</a:t>
            </a:r>
            <a:r>
              <a:rPr kumimoji="1" lang="en-US" altLang="zh-TW" dirty="0" smtClean="0"/>
              <a:t>, </a:t>
            </a:r>
            <a:r>
              <a:rPr kumimoji="1" lang="zh-TW" altLang="en-US" dirty="0" smtClean="0"/>
              <a:t>可能的影响，有效时间</a:t>
            </a:r>
            <a:r>
              <a:rPr kumimoji="1" lang="en-US" altLang="zh-TW" dirty="0" smtClean="0"/>
              <a:t>, </a:t>
            </a:r>
            <a:r>
              <a:rPr kumimoji="1" lang="zh-TW" altLang="en-US" dirty="0" smtClean="0"/>
              <a:t>建议的处理方法，检测或测试方法</a:t>
            </a:r>
            <a:r>
              <a:rPr kumimoji="1" lang="en-US" altLang="zh-TW" dirty="0" smtClean="0"/>
              <a:t>, </a:t>
            </a:r>
            <a:r>
              <a:rPr kumimoji="1" lang="zh-TW" altLang="en-US" dirty="0" smtClean="0"/>
              <a:t>指标来源。</a:t>
            </a:r>
            <a:endParaRPr kumimoji="1"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3</a:t>
            </a:r>
            <a:r>
              <a:rPr kumimoji="1" lang="zh-TW" altLang="en-US" dirty="0" smtClean="0"/>
              <a:t>、</a:t>
            </a:r>
            <a:r>
              <a:rPr kumimoji="1" lang="en-US" altLang="zh-TW" dirty="0" smtClean="0"/>
              <a:t>Incident</a:t>
            </a:r>
            <a:r>
              <a:rPr kumimoji="1" lang="zh-TW" altLang="en-US" dirty="0" smtClean="0"/>
              <a:t>（突发事件）：对事件的描述，包括时间、位置、影响、相关的指标、利用</a:t>
            </a:r>
            <a:r>
              <a:rPr kumimoji="1" lang="en-US" altLang="zh-TW" dirty="0" smtClean="0"/>
              <a:t>TTP</a:t>
            </a:r>
            <a:r>
              <a:rPr kumimoji="1" lang="zh-TW" altLang="en-US" dirty="0" smtClean="0"/>
              <a:t>，攻击意图，影响评估，响应行动的要求，采取的行动响应过程，事件的日志信息源等。下面是一个关于网络钓鱼事件描述主要包含的信息，直接引用原文。</a:t>
            </a:r>
            <a:r>
              <a:rPr kumimoji="1" lang="en-US" altLang="zh-TW" dirty="0" smtClean="0"/>
              <a:t>►Time ►Granular set of Incident lifecycle timestamps ►Description ►Roles (Reporter, Responder, Coordinator, Victim) ►Affected Assets ►Impact Assessment ►Related Indicators ►Leveraged TTP ►Related Threat Actors ►Intent ►Discovery Method ►Related Incidents ►COA Requested / COA Taken ►Confidence ►Contact ►History</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4</a:t>
            </a:r>
            <a:r>
              <a:rPr kumimoji="1" lang="zh-TW" altLang="en-US" dirty="0" smtClean="0"/>
              <a:t>、</a:t>
            </a:r>
            <a:r>
              <a:rPr kumimoji="1" lang="en-US" altLang="zh-TW" dirty="0" smtClean="0"/>
              <a:t>TTP</a:t>
            </a:r>
            <a:r>
              <a:rPr kumimoji="1" lang="zh-TW" altLang="en-US" dirty="0" smtClean="0"/>
              <a:t>（</a:t>
            </a:r>
            <a:r>
              <a:rPr kumimoji="1" lang="en-US" altLang="zh-TW" dirty="0" smtClean="0"/>
              <a:t>Tactics, Techniques, and Procedures</a:t>
            </a:r>
            <a:r>
              <a:rPr kumimoji="1" lang="zh-TW" altLang="en-US" dirty="0" smtClean="0"/>
              <a:t>）：威胁情报中的关键信息。</a:t>
            </a:r>
            <a:r>
              <a:rPr kumimoji="1" lang="en-US" altLang="zh-TW" dirty="0" smtClean="0"/>
              <a:t>TTP </a:t>
            </a:r>
            <a:r>
              <a:rPr kumimoji="1" lang="zh-TW" altLang="en-US" dirty="0" smtClean="0"/>
              <a:t>将安全事件全面进行了描述，并分手段、技术、过程三个维度分析，包括了恶意攻击的行为、采用了什么工具、受害目标、利用了什么弱点、影响及后果、</a:t>
            </a:r>
            <a:r>
              <a:rPr kumimoji="1" lang="en-US" altLang="zh-TW" dirty="0" smtClean="0"/>
              <a:t>kill chain </a:t>
            </a:r>
            <a:r>
              <a:rPr kumimoji="1" lang="zh-TW" altLang="en-US" dirty="0" smtClean="0"/>
              <a:t>等等。</a:t>
            </a:r>
            <a:endParaRPr kumimoji="1"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5</a:t>
            </a:r>
            <a:r>
              <a:rPr kumimoji="1" lang="zh-TW" altLang="en-US" dirty="0" smtClean="0"/>
              <a:t>、</a:t>
            </a:r>
            <a:r>
              <a:rPr kumimoji="1" lang="en-US" altLang="zh-TW" dirty="0" smtClean="0"/>
              <a:t>Campaign</a:t>
            </a:r>
            <a:r>
              <a:rPr kumimoji="1" lang="zh-TW" altLang="en-US" dirty="0" smtClean="0"/>
              <a:t>：攻击者的动机，为什么要发起这次攻击。下面是关于</a:t>
            </a:r>
            <a:r>
              <a:rPr kumimoji="1" lang="en-US" altLang="zh-TW" dirty="0" smtClean="0"/>
              <a:t>campaign</a:t>
            </a:r>
            <a:r>
              <a:rPr kumimoji="1" lang="zh-TW" altLang="en-US" dirty="0" smtClean="0"/>
              <a:t>的描述样例</a:t>
            </a:r>
            <a:r>
              <a:rPr kumimoji="1" lang="en-US" altLang="zh-TW" dirty="0" smtClean="0"/>
              <a:t>►Names ►Intent ►Related TTPs ►Related Incidents ►Related Indicators ►Attribution ►Associated Campaigns ►Confidence ►Activity ►Information Source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6</a:t>
            </a:r>
            <a:r>
              <a:rPr kumimoji="1" lang="zh-TW" altLang="en-US" dirty="0" smtClean="0"/>
              <a:t>、</a:t>
            </a:r>
            <a:r>
              <a:rPr kumimoji="1" lang="en-US" altLang="zh-TW" dirty="0" err="1" smtClean="0"/>
              <a:t>ExploitTarget</a:t>
            </a:r>
            <a:r>
              <a:rPr kumimoji="1" lang="zh-TW" altLang="en-US" dirty="0" smtClean="0"/>
              <a:t>：被攻击系统、以及被利用的系统漏洞等信息</a:t>
            </a:r>
            <a:r>
              <a:rPr kumimoji="1" lang="en-US" altLang="zh-TW" dirty="0" smtClean="0"/>
              <a:t>7</a:t>
            </a:r>
            <a:r>
              <a:rPr kumimoji="1" lang="zh-TW" altLang="en-US" dirty="0" smtClean="0"/>
              <a:t>、</a:t>
            </a:r>
            <a:r>
              <a:rPr kumimoji="1" lang="en-US" altLang="zh-TW" dirty="0" smtClean="0"/>
              <a:t>Course of Action</a:t>
            </a:r>
            <a:r>
              <a:rPr kumimoji="1" lang="zh-TW" altLang="en-US" dirty="0" smtClean="0"/>
              <a:t>：针对 </a:t>
            </a:r>
            <a:r>
              <a:rPr kumimoji="1" lang="en-US" altLang="zh-TW" dirty="0" err="1" smtClean="0"/>
              <a:t>ExploitTargets</a:t>
            </a:r>
            <a:r>
              <a:rPr kumimoji="1" lang="en-US" altLang="zh-TW" dirty="0" smtClean="0"/>
              <a:t> </a:t>
            </a:r>
            <a:r>
              <a:rPr kumimoji="1" lang="zh-TW" altLang="en-US" dirty="0" smtClean="0"/>
              <a:t>所采取的行动，以降低 </a:t>
            </a:r>
            <a:r>
              <a:rPr kumimoji="1" lang="en-US" altLang="zh-TW" dirty="0" smtClean="0"/>
              <a:t>Incident </a:t>
            </a:r>
            <a:r>
              <a:rPr kumimoji="1" lang="zh-TW" altLang="en-US" dirty="0" smtClean="0"/>
              <a:t>的影响范围。</a:t>
            </a:r>
            <a:r>
              <a:rPr kumimoji="1" lang="en-US" altLang="zh-TW" dirty="0" smtClean="0"/>
              <a:t>8</a:t>
            </a:r>
            <a:r>
              <a:rPr kumimoji="1" lang="zh-TW" altLang="en-US" dirty="0" smtClean="0"/>
              <a:t>、</a:t>
            </a:r>
            <a:r>
              <a:rPr kumimoji="1" lang="en-US" altLang="zh-TW" dirty="0" err="1" smtClean="0"/>
              <a:t>ThreatActor</a:t>
            </a:r>
            <a:r>
              <a:rPr kumimoji="1" lang="zh-TW" altLang="en-US" dirty="0" smtClean="0"/>
              <a:t>：威胁源，即攻击发起方是谁？</a:t>
            </a:r>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20</a:t>
            </a:fld>
            <a:endParaRPr lang="en-US"/>
          </a:p>
        </p:txBody>
      </p:sp>
    </p:spTree>
    <p:extLst>
      <p:ext uri="{BB962C8B-B14F-4D97-AF65-F5344CB8AC3E}">
        <p14:creationId xmlns:p14="http://schemas.microsoft.com/office/powerpoint/2010/main" val="529415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主要可适用在以下四类场景</a:t>
            </a:r>
            <a:endParaRPr kumimoji="1" lang="en-US" altLang="zh-CN" dirty="0" smtClean="0"/>
          </a:p>
          <a:p>
            <a:r>
              <a:rPr kumimoji="1" lang="en-US" altLang="zh-CN" dirty="0" smtClean="0"/>
              <a:t>1.</a:t>
            </a:r>
            <a:r>
              <a:rPr kumimoji="1" lang="zh-CN" altLang="en-US" dirty="0" smtClean="0"/>
              <a:t>威胁分析。威胁的判断、分析、调查、保留记录等使用。</a:t>
            </a:r>
            <a:endParaRPr kumimoji="1" lang="en-US" altLang="zh-CN" dirty="0" smtClean="0"/>
          </a:p>
          <a:p>
            <a:r>
              <a:rPr kumimoji="1" lang="en-US" altLang="zh-CN" dirty="0" smtClean="0"/>
              <a:t>2.</a:t>
            </a:r>
            <a:r>
              <a:rPr kumimoji="1" lang="zh-CN" altLang="en-US" dirty="0" smtClean="0"/>
              <a:t>威胁特征分类。将威胁特征进行分类，以人工方式或自动化工具。</a:t>
            </a:r>
            <a:endParaRPr kumimoji="1" lang="en-US" altLang="zh-CN" dirty="0" smtClean="0"/>
          </a:p>
          <a:p>
            <a:r>
              <a:rPr kumimoji="1" lang="en-US" altLang="zh-CN" dirty="0" smtClean="0"/>
              <a:t>3.</a:t>
            </a:r>
            <a:r>
              <a:rPr kumimoji="1" lang="zh-CN" altLang="en-US" dirty="0" smtClean="0"/>
              <a:t>威胁及安全事件应急处理：安全事件的防范、侦测、处理、总结等，在安全事件处置过程中可以有很好的借鉴，以前做事件处理没有这么详尽的信息。</a:t>
            </a:r>
            <a:endParaRPr kumimoji="1" lang="en-US" altLang="zh-CN" dirty="0" smtClean="0"/>
          </a:p>
          <a:p>
            <a:r>
              <a:rPr kumimoji="1" lang="en-US" altLang="zh-CN" dirty="0" smtClean="0"/>
              <a:t>4. </a:t>
            </a:r>
            <a:r>
              <a:rPr kumimoji="1" lang="zh-CN" altLang="en-US" dirty="0" smtClean="0"/>
              <a:t>威胁情报分享。用标准化的框架进行描述与分享。</a:t>
            </a:r>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21</a:t>
            </a:fld>
            <a:endParaRPr lang="en-US"/>
          </a:p>
        </p:txBody>
      </p:sp>
    </p:spTree>
    <p:extLst>
      <p:ext uri="{BB962C8B-B14F-4D97-AF65-F5344CB8AC3E}">
        <p14:creationId xmlns:p14="http://schemas.microsoft.com/office/powerpoint/2010/main" val="497538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点对点</a:t>
            </a:r>
            <a:endParaRPr kumimoji="1" lang="en-US" altLang="zh-CN" dirty="0" smtClean="0"/>
          </a:p>
          <a:p>
            <a:r>
              <a:rPr kumimoji="1" lang="zh-CN" altLang="en-US" dirty="0" smtClean="0"/>
              <a:t>订阅型</a:t>
            </a:r>
            <a:endParaRPr kumimoji="1" lang="en-US" altLang="zh-CN" dirty="0" smtClean="0"/>
          </a:p>
          <a:p>
            <a:r>
              <a:rPr kumimoji="1" lang="zh-CN" altLang="en-US" dirty="0" smtClean="0"/>
              <a:t>星型</a:t>
            </a:r>
            <a:endParaRPr kumimoji="1" lang="zh-CN" altLang="en-US" dirty="0"/>
          </a:p>
        </p:txBody>
      </p:sp>
      <p:sp>
        <p:nvSpPr>
          <p:cNvPr id="4" name="幻灯片编号占位符 3"/>
          <p:cNvSpPr>
            <a:spLocks noGrp="1"/>
          </p:cNvSpPr>
          <p:nvPr>
            <p:ph type="sldNum" sz="quarter" idx="10"/>
          </p:nvPr>
        </p:nvSpPr>
        <p:spPr/>
        <p:txBody>
          <a:bodyPr/>
          <a:lstStyle/>
          <a:p>
            <a:fld id="{FE9BC4E5-2BC1-4F43-85DD-A1B8F74CB7EB}" type="slidenum">
              <a:rPr lang="en-US" smtClean="0"/>
              <a:pPr/>
              <a:t>22</a:t>
            </a:fld>
            <a:endParaRPr lang="en-US"/>
          </a:p>
        </p:txBody>
      </p:sp>
    </p:spTree>
    <p:extLst>
      <p:ext uri="{BB962C8B-B14F-4D97-AF65-F5344CB8AC3E}">
        <p14:creationId xmlns:p14="http://schemas.microsoft.com/office/powerpoint/2010/main" val="61973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White Signature">
    <p:spTree>
      <p:nvGrpSpPr>
        <p:cNvPr id="1" name=""/>
        <p:cNvGrpSpPr/>
        <p:nvPr/>
      </p:nvGrpSpPr>
      <p:grpSpPr>
        <a:xfrm>
          <a:off x="0" y="0"/>
          <a:ext cx="0" cy="0"/>
          <a:chOff x="0" y="0"/>
          <a:chExt cx="0" cy="0"/>
        </a:xfrm>
      </p:grpSpPr>
      <p:pic>
        <p:nvPicPr>
          <p:cNvPr id="242689" name="Picture 1"/>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1" y="0"/>
            <a:ext cx="9144003" cy="5866848"/>
          </a:xfrm>
          <a:prstGeom prst="rect">
            <a:avLst/>
          </a:prstGeom>
          <a:noFill/>
          <a:ln w="9525">
            <a:noFill/>
            <a:miter lim="800000"/>
            <a:headEnd/>
            <a:tailEnd/>
          </a:ln>
        </p:spPr>
      </p:pic>
      <p:sp>
        <p:nvSpPr>
          <p:cNvPr id="9" name="Text Placeholder 8"/>
          <p:cNvSpPr>
            <a:spLocks noGrp="1"/>
          </p:cNvSpPr>
          <p:nvPr>
            <p:ph type="body" sz="quarter" idx="10" hasCustomPrompt="1"/>
          </p:nvPr>
        </p:nvSpPr>
        <p:spPr>
          <a:xfrm>
            <a:off x="4986783" y="3608991"/>
            <a:ext cx="4024312" cy="2165252"/>
          </a:xfrm>
        </p:spPr>
        <p:txBody>
          <a:bodyPr>
            <a:noAutofit/>
          </a:bodyPr>
          <a:lstStyle>
            <a:lvl1pPr marL="0" indent="0">
              <a:lnSpc>
                <a:spcPts val="3900"/>
              </a:lnSpc>
              <a:spcBef>
                <a:spcPts val="0"/>
              </a:spcBef>
              <a:spcAft>
                <a:spcPts val="0"/>
              </a:spcAft>
              <a:buNone/>
              <a:defRPr sz="360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cxnSp>
        <p:nvCxnSpPr>
          <p:cNvPr id="17" name="Straight Connector 9"/>
          <p:cNvCxnSpPr>
            <a:cxnSpLocks noChangeShapeType="1"/>
          </p:cNvCxnSpPr>
          <p:nvPr userDrawn="1"/>
        </p:nvCxnSpPr>
        <p:spPr bwMode="auto">
          <a:xfrm>
            <a:off x="452440" y="3579352"/>
            <a:ext cx="8691563" cy="0"/>
          </a:xfrm>
          <a:prstGeom prst="line">
            <a:avLst/>
          </a:prstGeom>
          <a:ln>
            <a:solidFill>
              <a:srgbClr val="FFFFFF"/>
            </a:solidFill>
            <a:headEnd/>
            <a:tailEn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0544854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accent6">
            <a:lumMod val="75000"/>
          </a:schemeClr>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2" y="3258386"/>
            <a:ext cx="8228013" cy="2185186"/>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968376"/>
            <a:ext cx="868600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5469117"/>
            <a:ext cx="536400" cy="204000"/>
          </a:xfrm>
          <a:prstGeom prst="rect">
            <a:avLst/>
          </a:prstGeom>
          <a:noFill/>
        </p:spPr>
        <p:txBody>
          <a:bodyPr wrap="square" lIns="0" tIns="0" rIns="0" bIns="0" rtlCol="0" anchor="ctr" anchorCtr="0">
            <a:noAutofit/>
          </a:bodyPr>
          <a:lstStyle/>
          <a:p>
            <a:pPr algn="r"/>
            <a:fld id="{597A8DCA-8F96-49CD-B4D5-7AC92F955860}" type="slidenum">
              <a:rPr lang="en-CA" sz="1200" smtClean="0">
                <a:solidFill>
                  <a:srgbClr val="7F7F7F"/>
                </a:solidFill>
                <a:latin typeface="微软雅黑"/>
                <a:ea typeface="微软雅黑"/>
                <a:cs typeface="微软雅黑"/>
              </a:rPr>
              <a:pPr algn="r"/>
              <a:t>‹#›</a:t>
            </a:fld>
            <a:endParaRPr lang="en-CA" sz="1200" dirty="0">
              <a:solidFill>
                <a:srgbClr val="7F7F7F"/>
              </a:solidFill>
              <a:latin typeface="微软雅黑"/>
              <a:ea typeface="微软雅黑"/>
              <a:cs typeface="微软雅黑"/>
            </a:endParaRPr>
          </a:p>
        </p:txBody>
      </p:sp>
    </p:spTree>
    <p:extLst>
      <p:ext uri="{BB962C8B-B14F-4D97-AF65-F5344CB8AC3E}">
        <p14:creationId xmlns:p14="http://schemas.microsoft.com/office/powerpoint/2010/main" val="350323793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accent6"/>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5469117"/>
            <a:ext cx="536400" cy="204000"/>
          </a:xfrm>
          <a:prstGeom prst="rect">
            <a:avLst/>
          </a:prstGeom>
          <a:noFill/>
        </p:spPr>
        <p:txBody>
          <a:bodyPr wrap="square" lIns="0" tIns="0" rIns="0" bIns="0" rtlCol="0" anchor="ctr" anchorCtr="0">
            <a:noAutofit/>
          </a:bodyPr>
          <a:lstStyle/>
          <a:p>
            <a:pPr algn="r"/>
            <a:fld id="{597A8DCA-8F96-49CD-B4D5-7AC92F955860}" type="slidenum">
              <a:rPr lang="en-CA" sz="1200" smtClean="0">
                <a:solidFill>
                  <a:srgbClr val="7F7F7F"/>
                </a:solidFill>
                <a:latin typeface="微软雅黑"/>
                <a:ea typeface="微软雅黑"/>
                <a:cs typeface="微软雅黑"/>
              </a:rPr>
              <a:pPr algn="r"/>
              <a:t>‹#›</a:t>
            </a:fld>
            <a:endParaRPr lang="en-CA" sz="1200" dirty="0">
              <a:solidFill>
                <a:srgbClr val="7F7F7F"/>
              </a:solidFill>
              <a:latin typeface="微软雅黑"/>
              <a:ea typeface="微软雅黑"/>
              <a:cs typeface="微软雅黑"/>
            </a:endParaRPr>
          </a:p>
        </p:txBody>
      </p:sp>
      <p:cxnSp>
        <p:nvCxnSpPr>
          <p:cNvPr id="6" name="Straight Connector 6"/>
          <p:cNvCxnSpPr/>
          <p:nvPr userDrawn="1"/>
        </p:nvCxnSpPr>
        <p:spPr>
          <a:xfrm>
            <a:off x="457994" y="968376"/>
            <a:ext cx="868600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0323793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3" y="1150938"/>
            <a:ext cx="4025899" cy="4020346"/>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150938"/>
            <a:ext cx="4025899" cy="4020346"/>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968376"/>
            <a:ext cx="868600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5469117"/>
            <a:ext cx="536400" cy="204000"/>
          </a:xfrm>
          <a:prstGeom prst="rect">
            <a:avLst/>
          </a:prstGeom>
          <a:noFill/>
        </p:spPr>
        <p:txBody>
          <a:bodyPr wrap="square" lIns="0" tIns="0" rIns="0" bIns="0" rtlCol="0" anchor="ctr" anchorCtr="0">
            <a:noAutofit/>
          </a:bodyPr>
          <a:lstStyle/>
          <a:p>
            <a:pPr algn="r"/>
            <a:fld id="{597A8DCA-8F96-49CD-B4D5-7AC92F955860}" type="slidenum">
              <a:rPr lang="en-CA" sz="1200" smtClean="0">
                <a:solidFill>
                  <a:srgbClr val="7F7F7F"/>
                </a:solidFill>
                <a:latin typeface="微软雅黑"/>
                <a:ea typeface="微软雅黑"/>
                <a:cs typeface="微软雅黑"/>
              </a:rPr>
              <a:pPr algn="r"/>
              <a:t>‹#›</a:t>
            </a:fld>
            <a:endParaRPr lang="en-CA" sz="1200" dirty="0">
              <a:solidFill>
                <a:srgbClr val="7F7F7F"/>
              </a:solidFill>
              <a:latin typeface="微软雅黑"/>
              <a:ea typeface="微软雅黑"/>
              <a:cs typeface="微软雅黑"/>
            </a:endParaRPr>
          </a:p>
        </p:txBody>
      </p:sp>
    </p:spTree>
    <p:extLst>
      <p:ext uri="{BB962C8B-B14F-4D97-AF65-F5344CB8AC3E}">
        <p14:creationId xmlns:p14="http://schemas.microsoft.com/office/powerpoint/2010/main" val="316202624"/>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150938"/>
            <a:ext cx="4025898" cy="4020346"/>
          </a:xfrm>
        </p:spPr>
        <p:txBody>
          <a:bodyPr>
            <a:normAutofit/>
          </a:bodyPr>
          <a:lstStyle>
            <a:lvl1pPr marL="0" indent="0">
              <a:spcBef>
                <a:spcPts val="1200"/>
              </a:spcBef>
              <a:spcAft>
                <a:spcPts val="0"/>
              </a:spcAft>
              <a:buNone/>
              <a:defRPr sz="2000" b="1">
                <a:solidFill>
                  <a:schemeClr val="accent6"/>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150938"/>
            <a:ext cx="4025898" cy="4020346"/>
          </a:xfrm>
        </p:spPr>
        <p:txBody>
          <a:bodyPr>
            <a:normAutofit/>
          </a:bodyPr>
          <a:lstStyle>
            <a:lvl1pPr marL="0" indent="0">
              <a:spcBef>
                <a:spcPts val="1200"/>
              </a:spcBef>
              <a:spcAft>
                <a:spcPts val="0"/>
              </a:spcAft>
              <a:buNone/>
              <a:defRPr sz="2000" b="1">
                <a:solidFill>
                  <a:schemeClr val="accent6"/>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968376"/>
            <a:ext cx="868600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5469117"/>
            <a:ext cx="536400" cy="204000"/>
          </a:xfrm>
          <a:prstGeom prst="rect">
            <a:avLst/>
          </a:prstGeom>
          <a:noFill/>
        </p:spPr>
        <p:txBody>
          <a:bodyPr wrap="square" lIns="0" tIns="0" rIns="0" bIns="0" rtlCol="0" anchor="ctr" anchorCtr="0">
            <a:noAutofit/>
          </a:bodyPr>
          <a:lstStyle/>
          <a:p>
            <a:pPr algn="r"/>
            <a:fld id="{597A8DCA-8F96-49CD-B4D5-7AC92F955860}" type="slidenum">
              <a:rPr lang="en-CA" sz="1200" smtClean="0">
                <a:solidFill>
                  <a:srgbClr val="7F7F7F"/>
                </a:solidFill>
                <a:latin typeface="微软雅黑"/>
                <a:ea typeface="微软雅黑"/>
                <a:cs typeface="微软雅黑"/>
              </a:rPr>
              <a:pPr algn="r"/>
              <a:t>‹#›</a:t>
            </a:fld>
            <a:endParaRPr lang="en-CA" sz="1200" dirty="0">
              <a:solidFill>
                <a:srgbClr val="7F7F7F"/>
              </a:solidFill>
              <a:latin typeface="微软雅黑"/>
              <a:ea typeface="微软雅黑"/>
              <a:cs typeface="微软雅黑"/>
            </a:endParaRPr>
          </a:p>
        </p:txBody>
      </p:sp>
    </p:spTree>
    <p:extLst>
      <p:ext uri="{BB962C8B-B14F-4D97-AF65-F5344CB8AC3E}">
        <p14:creationId xmlns:p14="http://schemas.microsoft.com/office/powerpoint/2010/main" val="350323793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7" name="Straight Connector 6"/>
          <p:cNvCxnSpPr/>
          <p:nvPr userDrawn="1"/>
        </p:nvCxnSpPr>
        <p:spPr>
          <a:xfrm>
            <a:off x="457994" y="968376"/>
            <a:ext cx="868600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5469117"/>
            <a:ext cx="536400" cy="204000"/>
          </a:xfrm>
          <a:prstGeom prst="rect">
            <a:avLst/>
          </a:prstGeom>
          <a:noFill/>
        </p:spPr>
        <p:txBody>
          <a:bodyPr wrap="square" lIns="0" tIns="0" rIns="0" bIns="0" rtlCol="0" anchor="ctr" anchorCtr="0">
            <a:noAutofit/>
          </a:bodyPr>
          <a:lstStyle/>
          <a:p>
            <a:pPr algn="r"/>
            <a:fld id="{597A8DCA-8F96-49CD-B4D5-7AC92F955860}" type="slidenum">
              <a:rPr lang="en-CA" sz="1200" smtClean="0">
                <a:solidFill>
                  <a:srgbClr val="7F7F7F"/>
                </a:solidFill>
                <a:latin typeface="微软雅黑"/>
                <a:ea typeface="微软雅黑"/>
                <a:cs typeface="微软雅黑"/>
              </a:rPr>
              <a:pPr algn="r"/>
              <a:t>‹#›</a:t>
            </a:fld>
            <a:endParaRPr lang="en-CA" sz="1200" dirty="0">
              <a:solidFill>
                <a:srgbClr val="7F7F7F"/>
              </a:solidFill>
              <a:latin typeface="微软雅黑"/>
              <a:ea typeface="微软雅黑"/>
              <a:cs typeface="微软雅黑"/>
            </a:endParaRPr>
          </a:p>
        </p:txBody>
      </p:sp>
    </p:spTree>
    <p:extLst>
      <p:ext uri="{BB962C8B-B14F-4D97-AF65-F5344CB8AC3E}">
        <p14:creationId xmlns:p14="http://schemas.microsoft.com/office/powerpoint/2010/main" val="1954005971"/>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TextBox 2"/>
          <p:cNvSpPr txBox="1"/>
          <p:nvPr userDrawn="1"/>
        </p:nvSpPr>
        <p:spPr>
          <a:xfrm>
            <a:off x="8144698" y="5469117"/>
            <a:ext cx="536400" cy="204000"/>
          </a:xfrm>
          <a:prstGeom prst="rect">
            <a:avLst/>
          </a:prstGeom>
          <a:noFill/>
        </p:spPr>
        <p:txBody>
          <a:bodyPr wrap="square" lIns="0" tIns="0" rIns="0" bIns="0" rtlCol="0" anchor="ctr" anchorCtr="0">
            <a:noAutofit/>
          </a:bodyPr>
          <a:lstStyle/>
          <a:p>
            <a:pPr algn="r"/>
            <a:fld id="{597A8DCA-8F96-49CD-B4D5-7AC92F955860}" type="slidenum">
              <a:rPr lang="en-CA" sz="1200" smtClean="0">
                <a:solidFill>
                  <a:srgbClr val="7F7F7F"/>
                </a:solidFill>
                <a:latin typeface="微软雅黑"/>
                <a:ea typeface="微软雅黑"/>
                <a:cs typeface="微软雅黑"/>
              </a:rPr>
              <a:pPr algn="r"/>
              <a:t>‹#›</a:t>
            </a:fld>
            <a:endParaRPr lang="en-CA" sz="1200" dirty="0">
              <a:solidFill>
                <a:srgbClr val="7F7F7F"/>
              </a:solidFill>
              <a:latin typeface="微软雅黑"/>
              <a:ea typeface="微软雅黑"/>
              <a:cs typeface="微软雅黑"/>
            </a:endParaRPr>
          </a:p>
        </p:txBody>
      </p:sp>
    </p:spTree>
    <p:extLst>
      <p:ext uri="{BB962C8B-B14F-4D97-AF65-F5344CB8AC3E}">
        <p14:creationId xmlns:p14="http://schemas.microsoft.com/office/powerpoint/2010/main" val="3179293880"/>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150938"/>
            <a:ext cx="8228012" cy="4020346"/>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7" y="141769"/>
            <a:ext cx="8205261" cy="654628"/>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xmlns:p14="http://schemas.microsoft.com/office/powerpoint/2010/mai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rgbClr val="000000"/>
          </a:solidFill>
          <a:latin typeface="微软雅黑"/>
          <a:ea typeface="微软雅黑"/>
          <a:cs typeface="微软雅黑"/>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微软雅黑"/>
          <a:ea typeface="微软雅黑"/>
          <a:cs typeface="微软雅黑"/>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微软雅黑"/>
          <a:ea typeface="微软雅黑"/>
          <a:cs typeface="微软雅黑"/>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微软雅黑"/>
          <a:ea typeface="微软雅黑"/>
          <a:cs typeface="微软雅黑"/>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微软雅黑"/>
          <a:ea typeface="微软雅黑"/>
          <a:cs typeface="微软雅黑"/>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微软雅黑"/>
          <a:ea typeface="微软雅黑"/>
          <a:cs typeface="微软雅黑"/>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15.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3288786" y="3828748"/>
            <a:ext cx="5693656" cy="1599274"/>
          </a:xfrm>
        </p:spPr>
        <p:txBody>
          <a:bodyPr/>
          <a:lstStyle/>
          <a:p>
            <a:pPr algn="ctr">
              <a:lnSpc>
                <a:spcPct val="100000"/>
              </a:lnSpc>
            </a:pPr>
            <a:r>
              <a:rPr lang="zh-CN" altLang="en-US" sz="4400" b="1" dirty="0" smtClean="0">
                <a:latin typeface="微软雅黑"/>
                <a:ea typeface="微软雅黑"/>
                <a:cs typeface="微软雅黑"/>
              </a:rPr>
              <a:t>安全威胁情报体系的建设与应用</a:t>
            </a:r>
            <a:endParaRPr lang="en-US" altLang="zh-CN" sz="4400" b="1" dirty="0" smtClean="0">
              <a:latin typeface="微软雅黑"/>
              <a:ea typeface="微软雅黑"/>
              <a:cs typeface="微软雅黑"/>
            </a:endParaRPr>
          </a:p>
        </p:txBody>
      </p:sp>
    </p:spTree>
    <p:extLst>
      <p:ext uri="{BB962C8B-B14F-4D97-AF65-F5344CB8AC3E}">
        <p14:creationId xmlns:p14="http://schemas.microsoft.com/office/powerpoint/2010/main" val="12410356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zh-CN" altLang="en-US" dirty="0" smtClean="0"/>
              <a:t>安全威胁情报应用示例之</a:t>
            </a:r>
            <a:r>
              <a:rPr kumimoji="1" lang="en-US" altLang="zh-CN" dirty="0" smtClean="0"/>
              <a:t>RSA</a:t>
            </a:r>
            <a:r>
              <a:rPr kumimoji="1" lang="zh-CN" altLang="en-US" dirty="0" smtClean="0"/>
              <a:t> </a:t>
            </a:r>
            <a:r>
              <a:rPr lang="en-US" altLang="zh-CN" dirty="0" err="1"/>
              <a:t>NetWitness</a:t>
            </a:r>
            <a:r>
              <a:rPr lang="en-US" altLang="zh-CN" dirty="0"/>
              <a:t> Live</a:t>
            </a:r>
            <a:endParaRPr kumimoji="1" lang="zh-CN" altLang="en-US" dirty="0"/>
          </a:p>
        </p:txBody>
      </p:sp>
      <p:pic>
        <p:nvPicPr>
          <p:cNvPr id="5" name="Picture 2" descr="C:\Users\cjasinski.NETWITNESS\AppData\Local\Microsoft\Windows\Temporary Internet Files\Content.Outlook\YJJ93JMI\How_Live_Works_1c.png"/>
          <p:cNvPicPr>
            <a:picLocks noChangeAspect="1" noChangeArrowheads="1"/>
          </p:cNvPicPr>
          <p:nvPr/>
        </p:nvPicPr>
        <p:blipFill>
          <a:blip r:embed="rId2" cstate="print"/>
          <a:srcRect/>
          <a:stretch>
            <a:fillRect/>
          </a:stretch>
        </p:blipFill>
        <p:spPr bwMode="auto">
          <a:xfrm>
            <a:off x="-48453" y="2219066"/>
            <a:ext cx="9192453" cy="3681238"/>
          </a:xfrm>
          <a:prstGeom prst="rect">
            <a:avLst/>
          </a:prstGeom>
          <a:noFill/>
        </p:spPr>
      </p:pic>
      <p:cxnSp>
        <p:nvCxnSpPr>
          <p:cNvPr id="6" name="Straight Connector 16"/>
          <p:cNvCxnSpPr/>
          <p:nvPr/>
        </p:nvCxnSpPr>
        <p:spPr>
          <a:xfrm>
            <a:off x="2407355" y="3281011"/>
            <a:ext cx="1" cy="894937"/>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sp>
        <p:nvSpPr>
          <p:cNvPr id="7" name="Rounded Rectangle 18"/>
          <p:cNvSpPr/>
          <p:nvPr/>
        </p:nvSpPr>
        <p:spPr>
          <a:xfrm>
            <a:off x="169333" y="4111889"/>
            <a:ext cx="2497668" cy="1293971"/>
          </a:xfrm>
          <a:prstGeom prst="roundRect">
            <a:avLst/>
          </a:prstGeom>
          <a:solidFill>
            <a:schemeClr val="bg1">
              <a:lumMod val="50000"/>
            </a:schemeClr>
          </a:solidFill>
          <a:ln w="28575">
            <a:noFill/>
          </a:ln>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wrap="square">
            <a:spAutoFit/>
          </a:bodyPr>
          <a:lstStyle/>
          <a:p>
            <a:pPr algn="ctr" eaLnBrk="0" hangingPunct="0">
              <a:defRPr/>
            </a:pPr>
            <a:r>
              <a:rPr lang="en-US" sz="1400" dirty="0" smtClean="0">
                <a:solidFill>
                  <a:srgbClr val="FFFFFF"/>
                </a:solidFill>
              </a:rPr>
              <a:t>Live gathers the best advanced threat intelligence and content in the global security community</a:t>
            </a:r>
            <a:endParaRPr lang="en-US" sz="1400" dirty="0">
              <a:solidFill>
                <a:srgbClr val="FFFFFF"/>
              </a:solidFill>
            </a:endParaRPr>
          </a:p>
        </p:txBody>
      </p:sp>
      <p:cxnSp>
        <p:nvCxnSpPr>
          <p:cNvPr id="8" name="Straight Connector 20"/>
          <p:cNvCxnSpPr/>
          <p:nvPr/>
        </p:nvCxnSpPr>
        <p:spPr>
          <a:xfrm>
            <a:off x="3778955" y="1985605"/>
            <a:ext cx="0" cy="447468"/>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9" name="Straight Connector 21"/>
          <p:cNvCxnSpPr/>
          <p:nvPr/>
        </p:nvCxnSpPr>
        <p:spPr>
          <a:xfrm>
            <a:off x="5635978" y="2019472"/>
            <a:ext cx="0" cy="618073"/>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sp>
        <p:nvSpPr>
          <p:cNvPr id="10" name="Rounded Rectangle 22"/>
          <p:cNvSpPr/>
          <p:nvPr/>
        </p:nvSpPr>
        <p:spPr>
          <a:xfrm>
            <a:off x="4696176" y="1310111"/>
            <a:ext cx="2499157" cy="817245"/>
          </a:xfrm>
          <a:prstGeom prst="roundRect">
            <a:avLst/>
          </a:prstGeom>
          <a:solidFill>
            <a:schemeClr val="bg1">
              <a:lumMod val="50000"/>
            </a:schemeClr>
          </a:solidFill>
          <a:ln w="28575">
            <a:noFill/>
          </a:ln>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wrap="square">
            <a:spAutoFit/>
          </a:bodyPr>
          <a:lstStyle/>
          <a:p>
            <a:pPr algn="ctr" eaLnBrk="0" hangingPunct="0">
              <a:defRPr/>
            </a:pPr>
            <a:r>
              <a:rPr lang="en-US" sz="1400" dirty="0" smtClean="0">
                <a:solidFill>
                  <a:srgbClr val="FFFFFF"/>
                </a:solidFill>
              </a:rPr>
              <a:t>Live Manager provides configurable manager with a dashboard</a:t>
            </a:r>
            <a:endParaRPr lang="en-US" sz="1400" dirty="0">
              <a:solidFill>
                <a:srgbClr val="FFFFFF"/>
              </a:solidFill>
            </a:endParaRPr>
          </a:p>
        </p:txBody>
      </p:sp>
      <p:cxnSp>
        <p:nvCxnSpPr>
          <p:cNvPr id="11" name="Straight Connector 23"/>
          <p:cNvCxnSpPr/>
          <p:nvPr/>
        </p:nvCxnSpPr>
        <p:spPr>
          <a:xfrm>
            <a:off x="7296934" y="3773635"/>
            <a:ext cx="0" cy="618073"/>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sp>
        <p:nvSpPr>
          <p:cNvPr id="12" name="Rounded Rectangle 24"/>
          <p:cNvSpPr/>
          <p:nvPr/>
        </p:nvSpPr>
        <p:spPr>
          <a:xfrm>
            <a:off x="2057400" y="1116367"/>
            <a:ext cx="2537179" cy="1055608"/>
          </a:xfrm>
          <a:prstGeom prst="roundRect">
            <a:avLst/>
          </a:prstGeom>
          <a:solidFill>
            <a:schemeClr val="bg1">
              <a:lumMod val="50000"/>
            </a:schemeClr>
          </a:solidFill>
          <a:ln w="28575">
            <a:noFill/>
          </a:ln>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wrap="square">
            <a:spAutoFit/>
          </a:bodyPr>
          <a:lstStyle/>
          <a:p>
            <a:pPr algn="ctr" eaLnBrk="0" hangingPunct="0">
              <a:defRPr/>
            </a:pPr>
            <a:r>
              <a:rPr lang="en-US" sz="1400" dirty="0" smtClean="0">
                <a:solidFill>
                  <a:srgbClr val="FFFFFF"/>
                </a:solidFill>
              </a:rPr>
              <a:t>Aggregates &amp; consolidates only the most pertinent information</a:t>
            </a:r>
            <a:endParaRPr lang="en-US" sz="1400" dirty="0">
              <a:solidFill>
                <a:srgbClr val="FFFFFF"/>
              </a:solidFill>
            </a:endParaRPr>
          </a:p>
        </p:txBody>
      </p:sp>
      <p:sp>
        <p:nvSpPr>
          <p:cNvPr id="13" name="Rounded Rectangle 25"/>
          <p:cNvSpPr/>
          <p:nvPr/>
        </p:nvSpPr>
        <p:spPr>
          <a:xfrm>
            <a:off x="6476331" y="4125495"/>
            <a:ext cx="1787135" cy="1293971"/>
          </a:xfrm>
          <a:prstGeom prst="roundRect">
            <a:avLst/>
          </a:prstGeom>
          <a:solidFill>
            <a:schemeClr val="bg1">
              <a:lumMod val="50000"/>
            </a:schemeClr>
          </a:solidFill>
          <a:ln w="28575">
            <a:noFill/>
          </a:ln>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wrap="square">
            <a:spAutoFit/>
          </a:bodyPr>
          <a:lstStyle/>
          <a:p>
            <a:pPr algn="ctr" eaLnBrk="0" hangingPunct="0">
              <a:defRPr/>
            </a:pPr>
            <a:r>
              <a:rPr lang="en-US" sz="1400" dirty="0" smtClean="0">
                <a:solidFill>
                  <a:srgbClr val="FFFFFF"/>
                </a:solidFill>
              </a:rPr>
              <a:t>Transparent integration with customer’s live and recorded network traffic</a:t>
            </a:r>
            <a:endParaRPr lang="en-US" sz="1400" dirty="0">
              <a:solidFill>
                <a:srgbClr val="FFFFFF"/>
              </a:solidFill>
            </a:endParaRPr>
          </a:p>
        </p:txBody>
      </p:sp>
    </p:spTree>
    <p:extLst>
      <p:ext uri="{BB962C8B-B14F-4D97-AF65-F5344CB8AC3E}">
        <p14:creationId xmlns:p14="http://schemas.microsoft.com/office/powerpoint/2010/main" val="953849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zh-CN" altLang="en-US" dirty="0" smtClean="0"/>
              <a:t>安全威胁情报应用示例之</a:t>
            </a:r>
            <a:r>
              <a:rPr kumimoji="1" lang="en-US" altLang="zh-CN" dirty="0" smtClean="0"/>
              <a:t>RSA</a:t>
            </a:r>
            <a:r>
              <a:rPr kumimoji="1" lang="zh-CN" altLang="en-US" dirty="0" smtClean="0"/>
              <a:t> </a:t>
            </a:r>
            <a:r>
              <a:rPr lang="en-US" altLang="zh-CN" dirty="0" err="1"/>
              <a:t>NetWitness</a:t>
            </a:r>
            <a:r>
              <a:rPr lang="en-US" altLang="zh-CN" dirty="0"/>
              <a:t> Live</a:t>
            </a:r>
            <a:endParaRPr kumimoji="1" lang="zh-CN" altLang="en-US" dirty="0"/>
          </a:p>
        </p:txBody>
      </p:sp>
      <p:sp>
        <p:nvSpPr>
          <p:cNvPr id="14" name="Content Placeholder 13"/>
          <p:cNvSpPr>
            <a:spLocks noGrp="1"/>
          </p:cNvSpPr>
          <p:nvPr>
            <p:ph sz="half" idx="4294967295"/>
          </p:nvPr>
        </p:nvSpPr>
        <p:spPr>
          <a:xfrm>
            <a:off x="625475" y="1378233"/>
            <a:ext cx="3717925" cy="4165600"/>
          </a:xfrm>
          <a:prstGeom prst="rect">
            <a:avLst/>
          </a:prstGeom>
        </p:spPr>
        <p:txBody>
          <a:bodyPr>
            <a:noAutofit/>
          </a:bodyPr>
          <a:lstStyle/>
          <a:p>
            <a:pPr>
              <a:spcBef>
                <a:spcPts val="0"/>
              </a:spcBef>
              <a:defRPr/>
            </a:pPr>
            <a:r>
              <a:rPr lang="en-US" sz="1600" dirty="0" smtClean="0">
                <a:solidFill>
                  <a:srgbClr val="000000"/>
                </a:solidFill>
              </a:rPr>
              <a:t>RSA </a:t>
            </a:r>
            <a:r>
              <a:rPr lang="en-US" sz="1600" dirty="0" err="1">
                <a:solidFill>
                  <a:srgbClr val="000000"/>
                </a:solidFill>
              </a:rPr>
              <a:t>Fraudaction</a:t>
            </a:r>
            <a:r>
              <a:rPr lang="en-US" sz="1600" dirty="0">
                <a:solidFill>
                  <a:srgbClr val="000000"/>
                </a:solidFill>
              </a:rPr>
              <a:t> Domains</a:t>
            </a:r>
          </a:p>
          <a:p>
            <a:pPr>
              <a:spcBef>
                <a:spcPts val="0"/>
              </a:spcBef>
              <a:defRPr/>
            </a:pPr>
            <a:r>
              <a:rPr lang="en-US" sz="1600" dirty="0">
                <a:solidFill>
                  <a:srgbClr val="000000"/>
                </a:solidFill>
              </a:rPr>
              <a:t>RSA </a:t>
            </a:r>
            <a:r>
              <a:rPr lang="en-US" sz="1600" dirty="0" err="1">
                <a:solidFill>
                  <a:srgbClr val="000000"/>
                </a:solidFill>
              </a:rPr>
              <a:t>Fraudaction</a:t>
            </a:r>
            <a:r>
              <a:rPr lang="en-US" sz="1600" dirty="0">
                <a:solidFill>
                  <a:srgbClr val="000000"/>
                </a:solidFill>
              </a:rPr>
              <a:t> </a:t>
            </a:r>
            <a:r>
              <a:rPr lang="en-US" sz="1600" dirty="0" smtClean="0">
                <a:solidFill>
                  <a:srgbClr val="000000"/>
                </a:solidFill>
              </a:rPr>
              <a:t>IP</a:t>
            </a:r>
          </a:p>
          <a:p>
            <a:pPr>
              <a:spcBef>
                <a:spcPts val="0"/>
              </a:spcBef>
              <a:defRPr/>
            </a:pPr>
            <a:r>
              <a:rPr lang="en-US" sz="1600" dirty="0" smtClean="0">
                <a:solidFill>
                  <a:srgbClr val="000000"/>
                </a:solidFill>
              </a:rPr>
              <a:t>NW APT Attachments</a:t>
            </a:r>
            <a:endParaRPr lang="en-US" sz="1600" dirty="0">
              <a:solidFill>
                <a:srgbClr val="000000"/>
              </a:solidFill>
            </a:endParaRPr>
          </a:p>
          <a:p>
            <a:pPr>
              <a:spcBef>
                <a:spcPts val="0"/>
              </a:spcBef>
              <a:defRPr/>
            </a:pPr>
            <a:r>
              <a:rPr lang="en-US" sz="1600" dirty="0" smtClean="0">
                <a:solidFill>
                  <a:srgbClr val="000000"/>
                </a:solidFill>
              </a:rPr>
              <a:t>NW APT IP</a:t>
            </a:r>
          </a:p>
          <a:p>
            <a:pPr>
              <a:spcBef>
                <a:spcPts val="0"/>
              </a:spcBef>
              <a:defRPr/>
            </a:pPr>
            <a:r>
              <a:rPr lang="en-US" sz="1600" dirty="0" smtClean="0">
                <a:solidFill>
                  <a:srgbClr val="000000"/>
                </a:solidFill>
              </a:rPr>
              <a:t>NW APT Domains</a:t>
            </a:r>
            <a:endParaRPr lang="en-US" sz="1600" dirty="0">
              <a:solidFill>
                <a:srgbClr val="000000"/>
              </a:solidFill>
            </a:endParaRPr>
          </a:p>
          <a:p>
            <a:pPr>
              <a:spcBef>
                <a:spcPts val="0"/>
              </a:spcBef>
              <a:defRPr/>
            </a:pPr>
            <a:r>
              <a:rPr lang="en-US" sz="1600" dirty="0">
                <a:solidFill>
                  <a:srgbClr val="000000"/>
                </a:solidFill>
              </a:rPr>
              <a:t>NW Suspicious IP Intel</a:t>
            </a:r>
          </a:p>
          <a:p>
            <a:pPr>
              <a:spcBef>
                <a:spcPts val="0"/>
              </a:spcBef>
              <a:defRPr/>
            </a:pPr>
            <a:r>
              <a:rPr lang="en-US" sz="1600" dirty="0" smtClean="0">
                <a:solidFill>
                  <a:srgbClr val="000000"/>
                </a:solidFill>
              </a:rPr>
              <a:t>NW Criminal VPN Entry Domains</a:t>
            </a:r>
          </a:p>
          <a:p>
            <a:pPr>
              <a:spcBef>
                <a:spcPts val="0"/>
              </a:spcBef>
              <a:defRPr/>
            </a:pPr>
            <a:r>
              <a:rPr lang="en-US" sz="1600" dirty="0" smtClean="0">
                <a:solidFill>
                  <a:srgbClr val="000000"/>
                </a:solidFill>
              </a:rPr>
              <a:t>NW Criminal VPN Entry IP</a:t>
            </a:r>
          </a:p>
          <a:p>
            <a:pPr>
              <a:spcBef>
                <a:spcPts val="0"/>
              </a:spcBef>
              <a:defRPr/>
            </a:pPr>
            <a:r>
              <a:rPr lang="en-US" sz="1600" dirty="0" smtClean="0">
                <a:solidFill>
                  <a:srgbClr val="000000"/>
                </a:solidFill>
              </a:rPr>
              <a:t>NW Criminal VPN Exit IP</a:t>
            </a:r>
          </a:p>
          <a:p>
            <a:pPr>
              <a:spcBef>
                <a:spcPts val="0"/>
              </a:spcBef>
              <a:defRPr/>
            </a:pPr>
            <a:r>
              <a:rPr lang="en-US" sz="1600" dirty="0" smtClean="0">
                <a:solidFill>
                  <a:srgbClr val="000000"/>
                </a:solidFill>
              </a:rPr>
              <a:t>NW Criminal VPN Exit Domains</a:t>
            </a:r>
          </a:p>
          <a:p>
            <a:pPr>
              <a:spcBef>
                <a:spcPts val="0"/>
              </a:spcBef>
              <a:defRPr/>
            </a:pPr>
            <a:r>
              <a:rPr lang="en-US" sz="1600" dirty="0" smtClean="0">
                <a:solidFill>
                  <a:srgbClr val="000000"/>
                </a:solidFill>
              </a:rPr>
              <a:t>NW Criminal SOCKS nodes</a:t>
            </a:r>
          </a:p>
          <a:p>
            <a:pPr>
              <a:spcBef>
                <a:spcPts val="0"/>
              </a:spcBef>
              <a:defRPr/>
            </a:pPr>
            <a:r>
              <a:rPr lang="en-US" sz="1600" dirty="0" smtClean="0">
                <a:solidFill>
                  <a:srgbClr val="000000"/>
                </a:solidFill>
              </a:rPr>
              <a:t>NW Criminal SOCKS User IP’s</a:t>
            </a:r>
          </a:p>
          <a:p>
            <a:pPr>
              <a:spcBef>
                <a:spcPts val="0"/>
              </a:spcBef>
              <a:defRPr/>
            </a:pPr>
            <a:r>
              <a:rPr lang="en-US" sz="1600" dirty="0" smtClean="0">
                <a:solidFill>
                  <a:srgbClr val="000000"/>
                </a:solidFill>
              </a:rPr>
              <a:t>NW Insider Threat Domains</a:t>
            </a:r>
          </a:p>
          <a:p>
            <a:pPr>
              <a:spcBef>
                <a:spcPts val="0"/>
              </a:spcBef>
              <a:defRPr/>
            </a:pPr>
            <a:r>
              <a:rPr lang="en-US" sz="1600" dirty="0" smtClean="0">
                <a:solidFill>
                  <a:srgbClr val="000000"/>
                </a:solidFill>
              </a:rPr>
              <a:t>NW Insider Threat IP</a:t>
            </a:r>
          </a:p>
          <a:p>
            <a:pPr>
              <a:spcBef>
                <a:spcPts val="0"/>
              </a:spcBef>
              <a:defRPr/>
            </a:pPr>
            <a:endParaRPr lang="en-US" sz="1600" dirty="0" smtClean="0">
              <a:solidFill>
                <a:srgbClr val="000000"/>
              </a:solidFill>
            </a:endParaRPr>
          </a:p>
          <a:p>
            <a:pPr>
              <a:spcBef>
                <a:spcPts val="0"/>
              </a:spcBef>
              <a:defRPr/>
            </a:pPr>
            <a:endParaRPr lang="en-US" sz="1600" dirty="0" smtClean="0">
              <a:solidFill>
                <a:srgbClr val="000000"/>
              </a:solidFill>
            </a:endParaRPr>
          </a:p>
          <a:p>
            <a:pPr>
              <a:spcBef>
                <a:spcPts val="0"/>
              </a:spcBef>
              <a:defRPr/>
            </a:pPr>
            <a:endParaRPr lang="en-US" sz="1600" dirty="0" smtClean="0">
              <a:solidFill>
                <a:srgbClr val="000000"/>
              </a:solidFill>
            </a:endParaRPr>
          </a:p>
          <a:p>
            <a:pPr>
              <a:spcBef>
                <a:spcPts val="0"/>
              </a:spcBef>
              <a:defRPr/>
            </a:pPr>
            <a:endParaRPr lang="en-US" sz="1600" dirty="0" smtClean="0">
              <a:solidFill>
                <a:srgbClr val="000000"/>
              </a:solidFill>
            </a:endParaRPr>
          </a:p>
          <a:p>
            <a:pPr lvl="1">
              <a:spcBef>
                <a:spcPts val="0"/>
              </a:spcBef>
              <a:defRPr/>
            </a:pPr>
            <a:endParaRPr lang="en-US" sz="1600" dirty="0" smtClean="0">
              <a:solidFill>
                <a:srgbClr val="000000"/>
              </a:solidFill>
            </a:endParaRPr>
          </a:p>
          <a:p>
            <a:pPr>
              <a:spcBef>
                <a:spcPts val="0"/>
              </a:spcBef>
              <a:defRPr/>
            </a:pPr>
            <a:endParaRPr lang="en-US" sz="1600" dirty="0" smtClean="0">
              <a:solidFill>
                <a:srgbClr val="000000"/>
              </a:solidFill>
            </a:endParaRPr>
          </a:p>
          <a:p>
            <a:pPr>
              <a:spcBef>
                <a:spcPts val="0"/>
              </a:spcBef>
              <a:defRPr/>
            </a:pPr>
            <a:endParaRPr lang="en-US" sz="1600" dirty="0" smtClean="0">
              <a:solidFill>
                <a:srgbClr val="000000"/>
              </a:solidFill>
            </a:endParaRPr>
          </a:p>
          <a:p>
            <a:pPr>
              <a:spcBef>
                <a:spcPts val="0"/>
              </a:spcBef>
              <a:defRPr/>
            </a:pPr>
            <a:endParaRPr lang="en-US" sz="1600" dirty="0">
              <a:solidFill>
                <a:srgbClr val="000000"/>
              </a:solidFill>
            </a:endParaRPr>
          </a:p>
        </p:txBody>
      </p:sp>
      <p:sp>
        <p:nvSpPr>
          <p:cNvPr id="15" name="Content Placeholder 13"/>
          <p:cNvSpPr>
            <a:spLocks noGrp="1"/>
          </p:cNvSpPr>
          <p:nvPr>
            <p:ph sz="half" idx="4294967295"/>
          </p:nvPr>
        </p:nvSpPr>
        <p:spPr bwMode="auto">
          <a:xfrm>
            <a:off x="4746625" y="1378233"/>
            <a:ext cx="3717925" cy="3963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Autofit/>
          </a:bodyPr>
          <a:lstStyle/>
          <a:p>
            <a:pPr>
              <a:spcBef>
                <a:spcPts val="0"/>
              </a:spcBef>
            </a:pPr>
            <a:r>
              <a:rPr lang="en-US" sz="1600" dirty="0">
                <a:solidFill>
                  <a:srgbClr val="000000"/>
                </a:solidFill>
              </a:rPr>
              <a:t>APT </a:t>
            </a:r>
            <a:r>
              <a:rPr lang="en-US" sz="1600" dirty="0" smtClean="0">
                <a:solidFill>
                  <a:srgbClr val="000000"/>
                </a:solidFill>
              </a:rPr>
              <a:t>Filenames</a:t>
            </a:r>
          </a:p>
          <a:p>
            <a:pPr>
              <a:spcBef>
                <a:spcPts val="0"/>
              </a:spcBef>
            </a:pPr>
            <a:r>
              <a:rPr lang="en-US" sz="1600" dirty="0" err="1" smtClean="0">
                <a:solidFill>
                  <a:srgbClr val="000000"/>
                </a:solidFill>
              </a:rPr>
              <a:t>Palevo</a:t>
            </a:r>
            <a:r>
              <a:rPr lang="en-US" sz="1600" dirty="0" smtClean="0">
                <a:solidFill>
                  <a:srgbClr val="000000"/>
                </a:solidFill>
              </a:rPr>
              <a:t> Tracker IP</a:t>
            </a:r>
          </a:p>
          <a:p>
            <a:pPr>
              <a:spcBef>
                <a:spcPts val="0"/>
              </a:spcBef>
            </a:pPr>
            <a:r>
              <a:rPr lang="en-US" sz="1600" dirty="0" err="1" smtClean="0">
                <a:solidFill>
                  <a:srgbClr val="000000"/>
                </a:solidFill>
              </a:rPr>
              <a:t>Palevo</a:t>
            </a:r>
            <a:r>
              <a:rPr lang="en-US" sz="1600" dirty="0" smtClean="0">
                <a:solidFill>
                  <a:srgbClr val="000000"/>
                </a:solidFill>
              </a:rPr>
              <a:t> Tracker Domains</a:t>
            </a:r>
          </a:p>
          <a:p>
            <a:pPr>
              <a:spcBef>
                <a:spcPts val="0"/>
              </a:spcBef>
            </a:pPr>
            <a:r>
              <a:rPr lang="en-US" sz="1600" dirty="0" err="1">
                <a:solidFill>
                  <a:srgbClr val="000000"/>
                </a:solidFill>
              </a:rPr>
              <a:t>QakBot</a:t>
            </a:r>
            <a:r>
              <a:rPr lang="en-US" sz="1600" dirty="0">
                <a:solidFill>
                  <a:srgbClr val="000000"/>
                </a:solidFill>
              </a:rPr>
              <a:t> C2 Domains</a:t>
            </a:r>
          </a:p>
          <a:p>
            <a:pPr>
              <a:spcBef>
                <a:spcPts val="0"/>
              </a:spcBef>
            </a:pPr>
            <a:r>
              <a:rPr lang="en-US" sz="1600" dirty="0" smtClean="0">
                <a:solidFill>
                  <a:srgbClr val="000000"/>
                </a:solidFill>
              </a:rPr>
              <a:t>Critical </a:t>
            </a:r>
            <a:r>
              <a:rPr lang="en-US" sz="1600" dirty="0">
                <a:solidFill>
                  <a:srgbClr val="000000"/>
                </a:solidFill>
              </a:rPr>
              <a:t>Intelligence Domains - SCADA</a:t>
            </a:r>
          </a:p>
          <a:p>
            <a:pPr>
              <a:spcBef>
                <a:spcPts val="0"/>
              </a:spcBef>
            </a:pPr>
            <a:r>
              <a:rPr lang="en-US" sz="1600" dirty="0">
                <a:solidFill>
                  <a:srgbClr val="000000"/>
                </a:solidFill>
              </a:rPr>
              <a:t>Critical Intelligence IP’s - SCADA</a:t>
            </a:r>
          </a:p>
          <a:p>
            <a:pPr>
              <a:spcBef>
                <a:spcPts val="0"/>
              </a:spcBef>
            </a:pPr>
            <a:r>
              <a:rPr lang="en-US" sz="1600" dirty="0">
                <a:solidFill>
                  <a:srgbClr val="000000"/>
                </a:solidFill>
              </a:rPr>
              <a:t>Dynamic DNS Domains</a:t>
            </a:r>
          </a:p>
          <a:p>
            <a:pPr>
              <a:spcBef>
                <a:spcPts val="0"/>
              </a:spcBef>
            </a:pPr>
            <a:r>
              <a:rPr lang="en-US" sz="1600" dirty="0">
                <a:solidFill>
                  <a:srgbClr val="000000"/>
                </a:solidFill>
              </a:rPr>
              <a:t>TOR Exit </a:t>
            </a:r>
            <a:r>
              <a:rPr lang="en-US" sz="1600" dirty="0" smtClean="0">
                <a:solidFill>
                  <a:srgbClr val="000000"/>
                </a:solidFill>
              </a:rPr>
              <a:t>Nodes</a:t>
            </a:r>
          </a:p>
          <a:p>
            <a:pPr>
              <a:spcBef>
                <a:spcPts val="0"/>
              </a:spcBef>
            </a:pPr>
            <a:r>
              <a:rPr lang="en-US" sz="1600" dirty="0" smtClean="0">
                <a:solidFill>
                  <a:srgbClr val="000000"/>
                </a:solidFill>
              </a:rPr>
              <a:t>TOR Nodes</a:t>
            </a:r>
            <a:endParaRPr lang="en-US" sz="1600" dirty="0">
              <a:solidFill>
                <a:srgbClr val="000000"/>
              </a:solidFill>
            </a:endParaRPr>
          </a:p>
          <a:p>
            <a:pPr>
              <a:spcBef>
                <a:spcPts val="0"/>
              </a:spcBef>
            </a:pPr>
            <a:r>
              <a:rPr lang="en-US" sz="1600" dirty="0">
                <a:solidFill>
                  <a:srgbClr val="000000"/>
                </a:solidFill>
              </a:rPr>
              <a:t>eFax sites (data leakage</a:t>
            </a:r>
            <a:r>
              <a:rPr lang="en-US" sz="1600" dirty="0" smtClean="0">
                <a:solidFill>
                  <a:srgbClr val="000000"/>
                </a:solidFill>
              </a:rPr>
              <a:t>)</a:t>
            </a:r>
          </a:p>
          <a:p>
            <a:pPr>
              <a:spcBef>
                <a:spcPts val="0"/>
              </a:spcBef>
            </a:pPr>
            <a:r>
              <a:rPr lang="en-US" sz="1600" dirty="0" smtClean="0">
                <a:solidFill>
                  <a:srgbClr val="000000"/>
                </a:solidFill>
              </a:rPr>
              <a:t>iDefense Threat Indicators</a:t>
            </a:r>
          </a:p>
          <a:p>
            <a:pPr>
              <a:spcBef>
                <a:spcPts val="0"/>
              </a:spcBef>
            </a:pPr>
            <a:r>
              <a:rPr lang="en-US" sz="1600" dirty="0" smtClean="0">
                <a:solidFill>
                  <a:srgbClr val="000000"/>
                </a:solidFill>
              </a:rPr>
              <a:t>ISEC Exposure Blacklist Domains</a:t>
            </a:r>
            <a:endParaRPr lang="en-US" sz="1600" dirty="0">
              <a:solidFill>
                <a:srgbClr val="000000"/>
              </a:solidFill>
            </a:endParaRPr>
          </a:p>
          <a:p>
            <a:pPr>
              <a:spcBef>
                <a:spcPts val="0"/>
              </a:spcBef>
            </a:pPr>
            <a:endParaRPr lang="en-US" sz="1600" dirty="0">
              <a:solidFill>
                <a:srgbClr val="000000"/>
              </a:solidFill>
            </a:endParaRPr>
          </a:p>
        </p:txBody>
      </p:sp>
    </p:spTree>
    <p:extLst>
      <p:ext uri="{BB962C8B-B14F-4D97-AF65-F5344CB8AC3E}">
        <p14:creationId xmlns:p14="http://schemas.microsoft.com/office/powerpoint/2010/main" val="26475768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zh-CN" altLang="en-US" dirty="0" smtClean="0"/>
              <a:t>安全威胁情报应用示例之</a:t>
            </a:r>
            <a:r>
              <a:rPr kumimoji="1" lang="en-US" altLang="zh-CN" dirty="0" smtClean="0"/>
              <a:t>RSA</a:t>
            </a:r>
            <a:r>
              <a:rPr kumimoji="1" lang="zh-CN" altLang="en-US" dirty="0" smtClean="0"/>
              <a:t> </a:t>
            </a:r>
            <a:r>
              <a:rPr lang="en-US" altLang="zh-CN" dirty="0" err="1"/>
              <a:t>NetWitness</a:t>
            </a:r>
            <a:r>
              <a:rPr lang="en-US" altLang="zh-CN" dirty="0"/>
              <a:t> Live</a:t>
            </a:r>
            <a:endParaRPr kumimoji="1" lang="zh-CN" altLang="en-US" dirty="0"/>
          </a:p>
        </p:txBody>
      </p:sp>
      <p:pic>
        <p:nvPicPr>
          <p:cNvPr id="5" name="Picture 2"/>
          <p:cNvPicPr>
            <a:picLocks noChangeAspect="1" noChangeArrowheads="1"/>
          </p:cNvPicPr>
          <p:nvPr/>
        </p:nvPicPr>
        <p:blipFill>
          <a:blip r:embed="rId2" cstate="print"/>
          <a:srcRect/>
          <a:stretch>
            <a:fillRect/>
          </a:stretch>
        </p:blipFill>
        <p:spPr bwMode="auto">
          <a:xfrm>
            <a:off x="392179" y="1068297"/>
            <a:ext cx="8398806" cy="4654894"/>
          </a:xfrm>
          <a:prstGeom prst="rect">
            <a:avLst/>
          </a:prstGeom>
          <a:noFill/>
          <a:ln w="9525">
            <a:noFill/>
            <a:miter lim="800000"/>
            <a:headEnd/>
            <a:tailEnd/>
          </a:ln>
        </p:spPr>
      </p:pic>
    </p:spTree>
    <p:extLst>
      <p:ext uri="{BB962C8B-B14F-4D97-AF65-F5344CB8AC3E}">
        <p14:creationId xmlns:p14="http://schemas.microsoft.com/office/powerpoint/2010/main" val="3594951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zh-CN" altLang="en-US" dirty="0" smtClean="0"/>
              <a:t>安全威胁情报应用示例之</a:t>
            </a:r>
            <a:r>
              <a:rPr kumimoji="1" lang="en-US" altLang="zh-CN" dirty="0" smtClean="0"/>
              <a:t>IBM </a:t>
            </a:r>
            <a:r>
              <a:rPr kumimoji="1" lang="en-US" altLang="zh-CN" dirty="0" err="1" smtClean="0"/>
              <a:t>Qradar</a:t>
            </a:r>
            <a:r>
              <a:rPr kumimoji="1" lang="en-US" altLang="zh-CN" dirty="0" smtClean="0"/>
              <a:t> SIP</a:t>
            </a:r>
            <a:endParaRPr kumimoji="1" lang="zh-CN" altLang="en-US" dirty="0"/>
          </a:p>
        </p:txBody>
      </p:sp>
      <p:pic>
        <p:nvPicPr>
          <p:cNvPr id="4" name="Picture 7" descr="Intelligent_circles_pres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14625" y="2398713"/>
            <a:ext cx="380047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4"/>
          <p:cNvSpPr/>
          <p:nvPr/>
        </p:nvSpPr>
        <p:spPr>
          <a:xfrm>
            <a:off x="282575" y="3341688"/>
            <a:ext cx="2460625" cy="1196975"/>
          </a:xfrm>
          <a:prstGeom prst="roundRect">
            <a:avLst/>
          </a:prstGeom>
        </p:spPr>
        <p:style>
          <a:lnRef idx="1">
            <a:schemeClr val="accent5"/>
          </a:lnRef>
          <a:fillRef idx="2">
            <a:schemeClr val="accent5"/>
          </a:fillRef>
          <a:effectRef idx="1">
            <a:schemeClr val="accent5"/>
          </a:effectRef>
          <a:fontRef idx="minor">
            <a:schemeClr val="dk1"/>
          </a:fontRef>
        </p:style>
        <p:txBody>
          <a:bodyPr lIns="73152" rIns="73152" anchor="ctr"/>
          <a:lstStyle/>
          <a:p>
            <a:pPr marL="174625" indent="-174625">
              <a:spcAft>
                <a:spcPts val="200"/>
              </a:spcAft>
              <a:buFont typeface="Arial" charset="0"/>
              <a:buChar char="•"/>
              <a:defRPr/>
            </a:pPr>
            <a:r>
              <a:rPr lang="en-US" sz="1600">
                <a:solidFill>
                  <a:srgbClr val="000000"/>
                </a:solidFill>
                <a:cs typeface="Arial" charset="0"/>
              </a:rPr>
              <a:t>Bridges silos</a:t>
            </a:r>
          </a:p>
          <a:p>
            <a:pPr marL="174625" indent="-174625">
              <a:spcAft>
                <a:spcPts val="200"/>
              </a:spcAft>
              <a:buFont typeface="Arial" charset="0"/>
              <a:buChar char="•"/>
              <a:defRPr/>
            </a:pPr>
            <a:r>
              <a:rPr lang="en-US" sz="1600">
                <a:solidFill>
                  <a:srgbClr val="000000"/>
                </a:solidFill>
                <a:cs typeface="Arial" charset="0"/>
              </a:rPr>
              <a:t>Highly scalable</a:t>
            </a:r>
          </a:p>
          <a:p>
            <a:pPr marL="174625" indent="-174625">
              <a:spcAft>
                <a:spcPts val="200"/>
              </a:spcAft>
              <a:buFont typeface="Arial" charset="0"/>
              <a:buChar char="•"/>
              <a:defRPr/>
            </a:pPr>
            <a:r>
              <a:rPr lang="en-US" sz="1600">
                <a:solidFill>
                  <a:srgbClr val="000000"/>
                </a:solidFill>
                <a:cs typeface="Arial" charset="0"/>
              </a:rPr>
              <a:t>Flexible &amp; adaptable</a:t>
            </a:r>
          </a:p>
        </p:txBody>
      </p:sp>
      <p:sp>
        <p:nvSpPr>
          <p:cNvPr id="7" name="Rounded Rectangle 5"/>
          <p:cNvSpPr/>
          <p:nvPr/>
        </p:nvSpPr>
        <p:spPr>
          <a:xfrm>
            <a:off x="6248400" y="3341688"/>
            <a:ext cx="2633663" cy="1196975"/>
          </a:xfrm>
          <a:prstGeom prst="roundRect">
            <a:avLst/>
          </a:prstGeom>
        </p:spPr>
        <p:style>
          <a:lnRef idx="1">
            <a:schemeClr val="accent5"/>
          </a:lnRef>
          <a:fillRef idx="2">
            <a:schemeClr val="accent5"/>
          </a:fillRef>
          <a:effectRef idx="1">
            <a:schemeClr val="accent5"/>
          </a:effectRef>
          <a:fontRef idx="minor">
            <a:schemeClr val="dk1"/>
          </a:fontRef>
        </p:style>
        <p:txBody>
          <a:bodyPr lIns="73152" rIns="73152" anchor="ctr"/>
          <a:lstStyle/>
          <a:p>
            <a:pPr marL="174625" indent="-174625">
              <a:spcAft>
                <a:spcPts val="200"/>
              </a:spcAft>
              <a:buFont typeface="Arial" pitchFamily="34" charset="0"/>
              <a:buChar char="•"/>
              <a:defRPr/>
            </a:pPr>
            <a:r>
              <a:rPr lang="en-US" sz="1600" dirty="0"/>
              <a:t>Easy deployment</a:t>
            </a:r>
          </a:p>
          <a:p>
            <a:pPr marL="174625" indent="-174625">
              <a:spcAft>
                <a:spcPts val="200"/>
              </a:spcAft>
              <a:buFont typeface="Arial" pitchFamily="34" charset="0"/>
              <a:buChar char="•"/>
              <a:defRPr/>
            </a:pPr>
            <a:r>
              <a:rPr lang="en-US" sz="1600" dirty="0"/>
              <a:t>Rapid time to value</a:t>
            </a:r>
          </a:p>
          <a:p>
            <a:pPr marL="174625" indent="-174625">
              <a:spcAft>
                <a:spcPts val="200"/>
              </a:spcAft>
              <a:buFont typeface="Arial" pitchFamily="34" charset="0"/>
              <a:buChar char="•"/>
              <a:defRPr/>
            </a:pPr>
            <a:r>
              <a:rPr lang="en-US" sz="1600" dirty="0"/>
              <a:t>Operational efficiency</a:t>
            </a:r>
          </a:p>
        </p:txBody>
      </p:sp>
      <p:sp>
        <p:nvSpPr>
          <p:cNvPr id="8" name="Rounded Rectangle 6"/>
          <p:cNvSpPr/>
          <p:nvPr/>
        </p:nvSpPr>
        <p:spPr>
          <a:xfrm>
            <a:off x="2873375" y="1185863"/>
            <a:ext cx="3462338" cy="1198562"/>
          </a:xfrm>
          <a:prstGeom prst="roundRect">
            <a:avLst/>
          </a:prstGeom>
        </p:spPr>
        <p:style>
          <a:lnRef idx="1">
            <a:schemeClr val="accent5"/>
          </a:lnRef>
          <a:fillRef idx="2">
            <a:schemeClr val="accent5"/>
          </a:fillRef>
          <a:effectRef idx="1">
            <a:schemeClr val="accent5"/>
          </a:effectRef>
          <a:fontRef idx="minor">
            <a:schemeClr val="dk1"/>
          </a:fontRef>
        </p:style>
        <p:txBody>
          <a:bodyPr lIns="73152" rIns="73152" anchor="ctr"/>
          <a:lstStyle/>
          <a:p>
            <a:pPr marL="174625" indent="-174625">
              <a:spcAft>
                <a:spcPts val="200"/>
              </a:spcAft>
              <a:buFont typeface="Arial" charset="0"/>
              <a:buChar char="•"/>
              <a:defRPr/>
            </a:pPr>
            <a:r>
              <a:rPr lang="en-US" sz="1600">
                <a:solidFill>
                  <a:srgbClr val="000000"/>
                </a:solidFill>
                <a:cs typeface="Arial" charset="0"/>
              </a:rPr>
              <a:t>Proactive threat management</a:t>
            </a:r>
          </a:p>
          <a:p>
            <a:pPr marL="174625" indent="-174625">
              <a:spcAft>
                <a:spcPts val="200"/>
              </a:spcAft>
              <a:buFont typeface="Arial" charset="0"/>
              <a:buChar char="•"/>
              <a:defRPr/>
            </a:pPr>
            <a:r>
              <a:rPr lang="en-US" sz="1600">
                <a:solidFill>
                  <a:srgbClr val="000000"/>
                </a:solidFill>
                <a:cs typeface="Arial" charset="0"/>
              </a:rPr>
              <a:t>Identifies critical anomalies</a:t>
            </a:r>
          </a:p>
          <a:p>
            <a:pPr marL="174625" indent="-174625">
              <a:spcAft>
                <a:spcPts val="200"/>
              </a:spcAft>
              <a:buFont typeface="Arial" charset="0"/>
              <a:buChar char="•"/>
              <a:defRPr/>
            </a:pPr>
            <a:r>
              <a:rPr lang="en-US" sz="1600">
                <a:solidFill>
                  <a:srgbClr val="000000"/>
                </a:solidFill>
                <a:cs typeface="Arial" charset="0"/>
              </a:rPr>
              <a:t>Rapid, extensive impact analysis</a:t>
            </a:r>
          </a:p>
        </p:txBody>
      </p:sp>
    </p:spTree>
    <p:extLst>
      <p:ext uri="{BB962C8B-B14F-4D97-AF65-F5344CB8AC3E}">
        <p14:creationId xmlns:p14="http://schemas.microsoft.com/office/powerpoint/2010/main" val="275772552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zh-CN" altLang="en-US" dirty="0" smtClean="0"/>
              <a:t>安全威胁情报应用示例之</a:t>
            </a:r>
            <a:r>
              <a:rPr kumimoji="1" lang="en-US" altLang="zh-CN" dirty="0" smtClean="0"/>
              <a:t>IBM </a:t>
            </a:r>
            <a:r>
              <a:rPr kumimoji="1" lang="en-US" altLang="zh-CN" dirty="0" err="1" smtClean="0"/>
              <a:t>QRadar</a:t>
            </a:r>
            <a:r>
              <a:rPr kumimoji="1" lang="en-US" altLang="zh-CN" dirty="0" smtClean="0"/>
              <a:t> SIP</a:t>
            </a:r>
            <a:endParaRPr kumimoji="1" lang="zh-CN" altLang="en-US" dirty="0"/>
          </a:p>
        </p:txBody>
      </p:sp>
      <p:sp>
        <p:nvSpPr>
          <p:cNvPr id="9" name="Title 1"/>
          <p:cNvSpPr txBox="1">
            <a:spLocks/>
          </p:cNvSpPr>
          <p:nvPr/>
        </p:nvSpPr>
        <p:spPr>
          <a:xfrm>
            <a:off x="219915" y="929893"/>
            <a:ext cx="8686800" cy="396875"/>
          </a:xfrm>
          <a:prstGeom prst="rect">
            <a:avLst/>
          </a:prstGeom>
        </p:spPr>
        <p:txBody>
          <a:bodyPr vert="horz" lIns="0" tIns="0" rIns="0" bIns="0" rtlCol="0" anchor="b" anchorCtr="0">
            <a:normAutofit/>
          </a:bodyPr>
          <a:lstStyle>
            <a:lvl1pPr algn="l" defTabSz="914400" rtl="0" eaLnBrk="1" latinLnBrk="0" hangingPunct="1">
              <a:lnSpc>
                <a:spcPts val="2600"/>
              </a:lnSpc>
              <a:spcBef>
                <a:spcPct val="0"/>
              </a:spcBef>
              <a:buNone/>
              <a:defRPr sz="2600" b="1" kern="1200">
                <a:solidFill>
                  <a:srgbClr val="000000"/>
                </a:solidFill>
                <a:latin typeface="微软雅黑"/>
                <a:ea typeface="微软雅黑"/>
                <a:cs typeface="微软雅黑"/>
              </a:defRPr>
            </a:lvl1pPr>
          </a:lstStyle>
          <a:p>
            <a:r>
              <a:rPr lang="en-US" sz="2000" dirty="0" smtClean="0"/>
              <a:t>Context and Correlation Drive Deepest Insight</a:t>
            </a:r>
          </a:p>
        </p:txBody>
      </p:sp>
      <p:sp>
        <p:nvSpPr>
          <p:cNvPr id="10" name="Rounded Rectangle 2"/>
          <p:cNvSpPr/>
          <p:nvPr/>
        </p:nvSpPr>
        <p:spPr>
          <a:xfrm>
            <a:off x="241300" y="1400557"/>
            <a:ext cx="2495550" cy="3292475"/>
          </a:xfrm>
          <a:prstGeom prst="roundRect">
            <a:avLst>
              <a:gd name="adj" fmla="val 4809"/>
            </a:avLst>
          </a:prstGeom>
          <a:solidFill>
            <a:srgbClr val="8CC5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00">
              <a:solidFill>
                <a:srgbClr val="FFFFFF"/>
              </a:solidFill>
            </a:endParaRPr>
          </a:p>
        </p:txBody>
      </p:sp>
      <p:sp>
        <p:nvSpPr>
          <p:cNvPr id="11" name="Rounded Rectangle 21"/>
          <p:cNvSpPr/>
          <p:nvPr/>
        </p:nvSpPr>
        <p:spPr>
          <a:xfrm>
            <a:off x="260350" y="5053395"/>
            <a:ext cx="2103438" cy="595312"/>
          </a:xfrm>
          <a:prstGeom prst="round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dirty="0">
                <a:solidFill>
                  <a:srgbClr val="FFFFFF"/>
                </a:solidFill>
              </a:rPr>
              <a:t>Extensive Data Sources</a:t>
            </a:r>
          </a:p>
        </p:txBody>
      </p:sp>
      <p:sp>
        <p:nvSpPr>
          <p:cNvPr id="12" name="Rounded Rectangle 22"/>
          <p:cNvSpPr/>
          <p:nvPr/>
        </p:nvSpPr>
        <p:spPr>
          <a:xfrm>
            <a:off x="2439988" y="5053395"/>
            <a:ext cx="2103437" cy="595312"/>
          </a:xfrm>
          <a:prstGeom prst="round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dirty="0">
                <a:solidFill>
                  <a:srgbClr val="FFFFFF"/>
                </a:solidFill>
              </a:rPr>
              <a:t>Deep </a:t>
            </a:r>
            <a:br>
              <a:rPr lang="en-US" dirty="0">
                <a:solidFill>
                  <a:srgbClr val="FFFFFF"/>
                </a:solidFill>
              </a:rPr>
            </a:br>
            <a:r>
              <a:rPr lang="en-US" dirty="0">
                <a:solidFill>
                  <a:srgbClr val="FFFFFF"/>
                </a:solidFill>
              </a:rPr>
              <a:t>Intelligence</a:t>
            </a:r>
          </a:p>
        </p:txBody>
      </p:sp>
      <p:sp>
        <p:nvSpPr>
          <p:cNvPr id="13" name="Rounded Rectangle 23"/>
          <p:cNvSpPr/>
          <p:nvPr/>
        </p:nvSpPr>
        <p:spPr>
          <a:xfrm>
            <a:off x="4619625" y="5053395"/>
            <a:ext cx="4295775" cy="595312"/>
          </a:xfrm>
          <a:prstGeom prst="roundRect">
            <a:avLst/>
          </a:prstGeom>
          <a:solidFill>
            <a:srgbClr val="8CC5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dirty="0">
                <a:solidFill>
                  <a:srgbClr val="FFFFFF"/>
                </a:solidFill>
              </a:rPr>
              <a:t>Exceptionally Accurate and </a:t>
            </a:r>
            <a:br>
              <a:rPr lang="en-US" dirty="0">
                <a:solidFill>
                  <a:srgbClr val="FFFFFF"/>
                </a:solidFill>
              </a:rPr>
            </a:br>
            <a:r>
              <a:rPr lang="en-US" dirty="0">
                <a:solidFill>
                  <a:srgbClr val="FFFFFF"/>
                </a:solidFill>
              </a:rPr>
              <a:t>Actionable Insight</a:t>
            </a:r>
          </a:p>
        </p:txBody>
      </p:sp>
      <p:sp>
        <p:nvSpPr>
          <p:cNvPr id="14" name="Oval 24"/>
          <p:cNvSpPr>
            <a:spLocks noChangeArrowheads="1"/>
          </p:cNvSpPr>
          <p:nvPr/>
        </p:nvSpPr>
        <p:spPr bwMode="auto">
          <a:xfrm>
            <a:off x="2235200" y="5202620"/>
            <a:ext cx="296863" cy="2968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rIns="0" anchor="ctr"/>
          <a:lstStyle/>
          <a:p>
            <a:pPr algn="ctr"/>
            <a:r>
              <a:rPr lang="en-US" sz="1900">
                <a:solidFill>
                  <a:srgbClr val="336699"/>
                </a:solidFill>
              </a:rPr>
              <a:t>+</a:t>
            </a:r>
          </a:p>
        </p:txBody>
      </p:sp>
      <p:sp>
        <p:nvSpPr>
          <p:cNvPr id="15" name="Oval 25"/>
          <p:cNvSpPr>
            <a:spLocks noChangeArrowheads="1"/>
          </p:cNvSpPr>
          <p:nvPr/>
        </p:nvSpPr>
        <p:spPr bwMode="auto">
          <a:xfrm>
            <a:off x="4424363" y="5202620"/>
            <a:ext cx="296862" cy="2968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rIns="0" anchor="ctr"/>
          <a:lstStyle/>
          <a:p>
            <a:pPr algn="ctr"/>
            <a:r>
              <a:rPr lang="en-US" sz="1900">
                <a:solidFill>
                  <a:srgbClr val="69972D"/>
                </a:solidFill>
              </a:rPr>
              <a:t>=</a:t>
            </a:r>
          </a:p>
        </p:txBody>
      </p:sp>
      <p:pic>
        <p:nvPicPr>
          <p:cNvPr id="16" name="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02538" y="2470532"/>
            <a:ext cx="1355725"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09"/>
          <p:cNvSpPr txBox="1">
            <a:spLocks noChangeArrowheads="1"/>
          </p:cNvSpPr>
          <p:nvPr/>
        </p:nvSpPr>
        <p:spPr bwMode="auto">
          <a:xfrm>
            <a:off x="5570538" y="4321557"/>
            <a:ext cx="22971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600" b="1">
                <a:solidFill>
                  <a:srgbClr val="595959"/>
                </a:solidFill>
              </a:rPr>
              <a:t>Suspected Incidents</a:t>
            </a:r>
          </a:p>
        </p:txBody>
      </p:sp>
      <p:cxnSp>
        <p:nvCxnSpPr>
          <p:cNvPr id="18" name="Straight Connector 34815"/>
          <p:cNvCxnSpPr/>
          <p:nvPr/>
        </p:nvCxnSpPr>
        <p:spPr bwMode="auto">
          <a:xfrm flipV="1">
            <a:off x="7705725" y="3740532"/>
            <a:ext cx="450850" cy="692150"/>
          </a:xfrm>
          <a:prstGeom prst="line">
            <a:avLst/>
          </a:prstGeom>
          <a:noFill/>
          <a:ln w="19050" cap="flat" cmpd="sng" algn="ctr">
            <a:solidFill>
              <a:schemeClr val="tx1">
                <a:lumMod val="65000"/>
                <a:lumOff val="35000"/>
              </a:schemeClr>
            </a:solidFill>
            <a:prstDash val="dash"/>
            <a:round/>
            <a:headEnd type="none" w="med" len="med"/>
            <a:tailEnd type="none" w="med" len="med"/>
          </a:ln>
          <a:effectLst/>
          <a:extLst/>
        </p:spPr>
      </p:cxnSp>
      <p:grpSp>
        <p:nvGrpSpPr>
          <p:cNvPr id="19" name="Group 115"/>
          <p:cNvGrpSpPr>
            <a:grpSpLocks/>
          </p:cNvGrpSpPr>
          <p:nvPr/>
        </p:nvGrpSpPr>
        <p:grpSpPr bwMode="auto">
          <a:xfrm>
            <a:off x="2262188" y="1568832"/>
            <a:ext cx="6119812" cy="3032125"/>
            <a:chOff x="1425" y="1200"/>
            <a:chExt cx="3855" cy="1910"/>
          </a:xfrm>
        </p:grpSpPr>
        <p:sp>
          <p:nvSpPr>
            <p:cNvPr id="20" name="Freeform 27"/>
            <p:cNvSpPr>
              <a:spLocks/>
            </p:cNvSpPr>
            <p:nvPr/>
          </p:nvSpPr>
          <p:spPr bwMode="auto">
            <a:xfrm>
              <a:off x="1600" y="1200"/>
              <a:ext cx="3680" cy="1909"/>
            </a:xfrm>
            <a:custGeom>
              <a:avLst/>
              <a:gdLst>
                <a:gd name="T0" fmla="*/ 0 w 5842000"/>
                <a:gd name="T1" fmla="*/ 0 h 3031067"/>
                <a:gd name="T2" fmla="*/ 3557 w 5842000"/>
                <a:gd name="T3" fmla="*/ 875 h 3031067"/>
                <a:gd name="T4" fmla="*/ 3680 w 5842000"/>
                <a:gd name="T5" fmla="*/ 955 h 3031067"/>
                <a:gd name="T6" fmla="*/ 3563 w 5842000"/>
                <a:gd name="T7" fmla="*/ 1029 h 3031067"/>
                <a:gd name="T8" fmla="*/ 5 w 5842000"/>
                <a:gd name="T9" fmla="*/ 1909 h 3031067"/>
                <a:gd name="T10" fmla="*/ 0 w 5842000"/>
                <a:gd name="T11" fmla="*/ 0 h 30310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42000" h="3031067">
                  <a:moveTo>
                    <a:pt x="0" y="0"/>
                  </a:moveTo>
                  <a:lnTo>
                    <a:pt x="5647266" y="1388534"/>
                  </a:lnTo>
                  <a:lnTo>
                    <a:pt x="5842000" y="1515534"/>
                  </a:lnTo>
                  <a:lnTo>
                    <a:pt x="5655733" y="1634067"/>
                  </a:lnTo>
                  <a:lnTo>
                    <a:pt x="8466" y="3031067"/>
                  </a:lnTo>
                  <a:lnTo>
                    <a:pt x="0" y="0"/>
                  </a:lnTo>
                  <a:close/>
                </a:path>
              </a:pathLst>
            </a:custGeom>
            <a:gradFill rotWithShape="1">
              <a:gsLst>
                <a:gs pos="0">
                  <a:srgbClr val="F25F04"/>
                </a:gs>
                <a:gs pos="34000">
                  <a:srgbClr val="FFA53F"/>
                </a:gs>
                <a:gs pos="53000">
                  <a:srgbClr val="E9C15B"/>
                </a:gs>
                <a:gs pos="56000">
                  <a:srgbClr val="E5C660"/>
                </a:gs>
                <a:gs pos="67000">
                  <a:srgbClr val="D0D341"/>
                </a:gs>
                <a:gs pos="77910">
                  <a:srgbClr val="9DC752"/>
                </a:gs>
                <a:gs pos="95000">
                  <a:srgbClr val="57B841"/>
                </a:gs>
                <a:gs pos="100000">
                  <a:srgbClr val="2D9F61"/>
                </a:gs>
              </a:gsLst>
              <a:lin ang="0" scaled="1"/>
            </a:gradFill>
            <a:ln w="28575">
              <a:solidFill>
                <a:schemeClr val="bg1"/>
              </a:solidFill>
              <a:round/>
              <a:headEnd/>
              <a:tailEnd/>
            </a:ln>
          </p:spPr>
          <p:txBody>
            <a:bodyPr/>
            <a:lstStyle/>
            <a:p>
              <a:endParaRPr lang="en-US"/>
            </a:p>
          </p:txBody>
        </p:sp>
        <p:cxnSp>
          <p:nvCxnSpPr>
            <p:cNvPr id="21" name="Straight Connector 28"/>
            <p:cNvCxnSpPr>
              <a:cxnSpLocks noChangeShapeType="1"/>
            </p:cNvCxnSpPr>
            <p:nvPr/>
          </p:nvCxnSpPr>
          <p:spPr bwMode="auto">
            <a:xfrm flipH="1">
              <a:off x="1744" y="1975"/>
              <a:ext cx="1656" cy="0"/>
            </a:xfrm>
            <a:prstGeom prst="line">
              <a:avLst/>
            </a:prstGeom>
            <a:noFill/>
            <a:ln w="19050" algn="ctr">
              <a:solidFill>
                <a:srgbClr val="FEF7CE"/>
              </a:solidFill>
              <a:round/>
              <a:headEnd/>
              <a:tailEnd/>
            </a:ln>
            <a:extLst>
              <a:ext uri="{909E8E84-426E-40dd-AFC4-6F175D3DCCD1}">
                <a14:hiddenFill xmlns:a14="http://schemas.microsoft.com/office/drawing/2010/main">
                  <a:noFill/>
                </a14:hiddenFill>
              </a:ext>
            </a:extLst>
          </p:spPr>
        </p:cxnSp>
        <p:cxnSp>
          <p:nvCxnSpPr>
            <p:cNvPr id="22" name="Straight Connector 29"/>
            <p:cNvCxnSpPr>
              <a:cxnSpLocks noChangeShapeType="1"/>
            </p:cNvCxnSpPr>
            <p:nvPr/>
          </p:nvCxnSpPr>
          <p:spPr bwMode="auto">
            <a:xfrm>
              <a:off x="3574" y="1762"/>
              <a:ext cx="0" cy="787"/>
            </a:xfrm>
            <a:prstGeom prst="line">
              <a:avLst/>
            </a:prstGeom>
            <a:noFill/>
            <a:ln w="19050" algn="ctr">
              <a:solidFill>
                <a:srgbClr val="FEF7CE"/>
              </a:solidFill>
              <a:round/>
              <a:headEnd/>
              <a:tailEnd/>
            </a:ln>
            <a:extLst>
              <a:ext uri="{909E8E84-426E-40dd-AFC4-6F175D3DCCD1}">
                <a14:hiddenFill xmlns:a14="http://schemas.microsoft.com/office/drawing/2010/main">
                  <a:noFill/>
                </a14:hiddenFill>
              </a:ext>
            </a:extLst>
          </p:spPr>
        </p:cxnSp>
        <p:sp>
          <p:nvSpPr>
            <p:cNvPr id="23" name="Oval 30"/>
            <p:cNvSpPr/>
            <p:nvPr/>
          </p:nvSpPr>
          <p:spPr bwMode="auto">
            <a:xfrm>
              <a:off x="3114" y="1694"/>
              <a:ext cx="921" cy="921"/>
            </a:xfrm>
            <a:prstGeom prst="ellipse">
              <a:avLst/>
            </a:prstGeom>
            <a:gradFill flip="none" rotWithShape="1">
              <a:gsLst>
                <a:gs pos="1000">
                  <a:srgbClr val="A7E574">
                    <a:alpha val="17000"/>
                  </a:srgbClr>
                </a:gs>
                <a:gs pos="100000">
                  <a:srgbClr val="E2F2A6">
                    <a:alpha val="25000"/>
                  </a:srgbClr>
                </a:gs>
              </a:gsLst>
              <a:lin ang="0" scaled="1"/>
              <a:tileRect/>
            </a:gradFill>
            <a:ln w="9525" cap="flat" cmpd="sng" algn="ctr">
              <a:noFill/>
              <a:prstDash val="solid"/>
              <a:round/>
              <a:headEnd type="none" w="med" len="med"/>
              <a:tailEnd type="none" w="med" len="med"/>
            </a:ln>
            <a:effectLst/>
            <a:extLst/>
          </p:spPr>
          <p:txBody>
            <a:bodyPr/>
            <a:lstStyle/>
            <a:p>
              <a:pPr>
                <a:defRPr/>
              </a:pPr>
              <a:endParaRPr lang="en-US" sz="1600">
                <a:solidFill>
                  <a:srgbClr val="000000"/>
                </a:solidFill>
                <a:latin typeface="+mn-lt"/>
                <a:ea typeface="+mn-ea"/>
                <a:cs typeface="+mn-cs"/>
              </a:endParaRPr>
            </a:p>
          </p:txBody>
        </p:sp>
        <p:sp>
          <p:nvSpPr>
            <p:cNvPr id="24" name="Oval 31"/>
            <p:cNvSpPr/>
            <p:nvPr/>
          </p:nvSpPr>
          <p:spPr bwMode="auto">
            <a:xfrm>
              <a:off x="1430" y="1420"/>
              <a:ext cx="1469" cy="1469"/>
            </a:xfrm>
            <a:prstGeom prst="ellipse">
              <a:avLst/>
            </a:prstGeom>
            <a:gradFill flip="none" rotWithShape="1">
              <a:gsLst>
                <a:gs pos="1000">
                  <a:srgbClr val="F6EC64">
                    <a:alpha val="31000"/>
                  </a:srgbClr>
                </a:gs>
                <a:gs pos="100000">
                  <a:srgbClr val="E2F2A6">
                    <a:alpha val="25000"/>
                  </a:srgbClr>
                </a:gs>
              </a:gsLst>
              <a:lin ang="0" scaled="1"/>
              <a:tileRect/>
            </a:gradFill>
            <a:ln w="9525" cap="flat" cmpd="sng" algn="ctr">
              <a:noFill/>
              <a:prstDash val="solid"/>
              <a:round/>
              <a:headEnd type="none" w="med" len="med"/>
              <a:tailEnd type="none" w="med" len="med"/>
            </a:ln>
            <a:effectLst/>
            <a:extLst/>
          </p:spPr>
          <p:txBody>
            <a:bodyPr/>
            <a:lstStyle/>
            <a:p>
              <a:pPr>
                <a:defRPr/>
              </a:pPr>
              <a:endParaRPr lang="en-US" sz="1600">
                <a:solidFill>
                  <a:srgbClr val="000000"/>
                </a:solidFill>
                <a:latin typeface="+mn-lt"/>
                <a:ea typeface="+mn-ea"/>
                <a:cs typeface="+mn-cs"/>
              </a:endParaRPr>
            </a:p>
          </p:txBody>
        </p:sp>
        <p:sp>
          <p:nvSpPr>
            <p:cNvPr id="25" name="Freeform 32"/>
            <p:cNvSpPr/>
            <p:nvPr/>
          </p:nvSpPr>
          <p:spPr bwMode="auto">
            <a:xfrm>
              <a:off x="1600" y="1201"/>
              <a:ext cx="3680" cy="1909"/>
            </a:xfrm>
            <a:custGeom>
              <a:avLst/>
              <a:gdLst>
                <a:gd name="connsiteX0" fmla="*/ 0 w 5842000"/>
                <a:gd name="connsiteY0" fmla="*/ 0 h 3031067"/>
                <a:gd name="connsiteX1" fmla="*/ 5647266 w 5842000"/>
                <a:gd name="connsiteY1" fmla="*/ 1388534 h 3031067"/>
                <a:gd name="connsiteX2" fmla="*/ 5842000 w 5842000"/>
                <a:gd name="connsiteY2" fmla="*/ 1515534 h 3031067"/>
                <a:gd name="connsiteX3" fmla="*/ 5655733 w 5842000"/>
                <a:gd name="connsiteY3" fmla="*/ 1634067 h 3031067"/>
                <a:gd name="connsiteX4" fmla="*/ 8466 w 5842000"/>
                <a:gd name="connsiteY4" fmla="*/ 3031067 h 3031067"/>
                <a:gd name="connsiteX5" fmla="*/ 0 w 5842000"/>
                <a:gd name="connsiteY5" fmla="*/ 0 h 303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2000" h="3031067">
                  <a:moveTo>
                    <a:pt x="0" y="0"/>
                  </a:moveTo>
                  <a:lnTo>
                    <a:pt x="5647266" y="1388534"/>
                  </a:lnTo>
                  <a:lnTo>
                    <a:pt x="5842000" y="1515534"/>
                  </a:lnTo>
                  <a:lnTo>
                    <a:pt x="5655733" y="1634067"/>
                  </a:lnTo>
                  <a:lnTo>
                    <a:pt x="8466" y="3031067"/>
                  </a:lnTo>
                  <a:lnTo>
                    <a:pt x="0" y="0"/>
                  </a:lnTo>
                  <a:close/>
                </a:path>
              </a:pathLst>
            </a:custGeom>
            <a:noFill/>
            <a:ln w="28575">
              <a:solidFill>
                <a:schemeClr val="bg1"/>
              </a:solidFill>
            </a:ln>
            <a:effectLst>
              <a:outerShdw blurRad="63500" sx="102000" sy="102000" algn="ctr" rotWithShape="0">
                <a:schemeClr val="bg1">
                  <a:lumMod val="75000"/>
                  <a:alpha val="40000"/>
                </a:schemeClr>
              </a:outerShdw>
            </a:effectLst>
            <a:extLst/>
          </p:spPr>
          <p:txBody>
            <a:bodyPr/>
            <a:lstStyle/>
            <a:p>
              <a:pPr>
                <a:defRPr/>
              </a:pPr>
              <a:endParaRPr lang="en-US" sz="1600">
                <a:solidFill>
                  <a:srgbClr val="000000"/>
                </a:solidFill>
                <a:latin typeface="+mn-lt"/>
                <a:ea typeface="+mn-ea"/>
                <a:cs typeface="+mn-cs"/>
              </a:endParaRPr>
            </a:p>
          </p:txBody>
        </p:sp>
        <p:sp>
          <p:nvSpPr>
            <p:cNvPr id="26" name="Oval 33"/>
            <p:cNvSpPr/>
            <p:nvPr/>
          </p:nvSpPr>
          <p:spPr bwMode="auto">
            <a:xfrm>
              <a:off x="2297" y="1579"/>
              <a:ext cx="1152" cy="1152"/>
            </a:xfrm>
            <a:prstGeom prst="ellipse">
              <a:avLst/>
            </a:prstGeom>
            <a:gradFill flip="none" rotWithShape="1">
              <a:gsLst>
                <a:gs pos="1000">
                  <a:srgbClr val="A7E574">
                    <a:alpha val="21000"/>
                  </a:srgbClr>
                </a:gs>
                <a:gs pos="100000">
                  <a:srgbClr val="E2F2A6">
                    <a:alpha val="25000"/>
                  </a:srgbClr>
                </a:gs>
              </a:gsLst>
              <a:lin ang="0" scaled="1"/>
              <a:tileRect/>
            </a:gradFill>
            <a:ln w="9525" cap="flat" cmpd="sng" algn="ctr">
              <a:noFill/>
              <a:prstDash val="solid"/>
              <a:round/>
              <a:headEnd type="none" w="med" len="med"/>
              <a:tailEnd type="none" w="med" len="med"/>
            </a:ln>
            <a:effectLst/>
            <a:extLst/>
          </p:spPr>
          <p:txBody>
            <a:bodyPr/>
            <a:lstStyle/>
            <a:p>
              <a:pPr>
                <a:defRPr/>
              </a:pPr>
              <a:endParaRPr lang="en-US" sz="1600">
                <a:solidFill>
                  <a:srgbClr val="000000"/>
                </a:solidFill>
                <a:latin typeface="+mn-lt"/>
                <a:ea typeface="+mn-ea"/>
                <a:cs typeface="+mn-cs"/>
              </a:endParaRPr>
            </a:p>
          </p:txBody>
        </p:sp>
        <p:sp>
          <p:nvSpPr>
            <p:cNvPr id="27" name="TextBox 34"/>
            <p:cNvSpPr txBox="1">
              <a:spLocks noChangeArrowheads="1"/>
            </p:cNvSpPr>
            <p:nvPr/>
          </p:nvSpPr>
          <p:spPr bwMode="auto">
            <a:xfrm>
              <a:off x="1676" y="1520"/>
              <a:ext cx="11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200" b="1">
                  <a:solidFill>
                    <a:srgbClr val="FFFFFF"/>
                  </a:solidFill>
                </a:rPr>
                <a:t>Event Correlation</a:t>
              </a:r>
            </a:p>
          </p:txBody>
        </p:sp>
        <p:sp>
          <p:nvSpPr>
            <p:cNvPr id="28" name="TextBox 35"/>
            <p:cNvSpPr txBox="1">
              <a:spLocks noChangeArrowheads="1"/>
            </p:cNvSpPr>
            <p:nvPr/>
          </p:nvSpPr>
          <p:spPr bwMode="auto">
            <a:xfrm>
              <a:off x="1676" y="2018"/>
              <a:ext cx="18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200" b="1">
                  <a:solidFill>
                    <a:srgbClr val="FFFFFF"/>
                  </a:solidFill>
                </a:rPr>
                <a:t>Activity Baselining &amp; Anomaly Detection</a:t>
              </a:r>
            </a:p>
          </p:txBody>
        </p:sp>
        <p:sp>
          <p:nvSpPr>
            <p:cNvPr id="29" name="TextBox 37"/>
            <p:cNvSpPr txBox="1"/>
            <p:nvPr/>
          </p:nvSpPr>
          <p:spPr>
            <a:xfrm>
              <a:off x="1773" y="1644"/>
              <a:ext cx="624" cy="250"/>
            </a:xfrm>
            <a:prstGeom prst="rect">
              <a:avLst/>
            </a:prstGeom>
            <a:noFill/>
          </p:spPr>
          <p:txBody>
            <a:bodyPr>
              <a:spAutoFit/>
            </a:bodyPr>
            <a:lstStyle/>
            <a:p>
              <a:pPr marL="169863" indent="-169863" fontAlgn="auto">
                <a:spcBef>
                  <a:spcPts val="0"/>
                </a:spcBef>
                <a:spcAft>
                  <a:spcPts val="0"/>
                </a:spcAft>
                <a:buFont typeface="Arial" pitchFamily="34" charset="0"/>
                <a:buChar char="•"/>
                <a:defRPr/>
              </a:pPr>
              <a:r>
                <a:rPr lang="en-US" sz="1050" b="1" dirty="0">
                  <a:solidFill>
                    <a:srgbClr val="FFFFFF"/>
                  </a:solidFill>
                  <a:latin typeface="+mn-lt"/>
                  <a:ea typeface="+mn-ea"/>
                  <a:cs typeface="+mn-cs"/>
                </a:rPr>
                <a:t>Logs</a:t>
              </a:r>
            </a:p>
            <a:p>
              <a:pPr marL="169863" indent="-169863" fontAlgn="auto">
                <a:spcBef>
                  <a:spcPts val="0"/>
                </a:spcBef>
                <a:spcAft>
                  <a:spcPts val="0"/>
                </a:spcAft>
                <a:buFont typeface="Arial" pitchFamily="34" charset="0"/>
                <a:buChar char="•"/>
                <a:defRPr/>
              </a:pPr>
              <a:r>
                <a:rPr lang="en-US" sz="1050" b="1" dirty="0">
                  <a:solidFill>
                    <a:srgbClr val="FFFFFF"/>
                  </a:solidFill>
                  <a:latin typeface="+mn-lt"/>
                  <a:ea typeface="+mn-ea"/>
                  <a:cs typeface="+mn-cs"/>
                </a:rPr>
                <a:t>Flows</a:t>
              </a:r>
            </a:p>
          </p:txBody>
        </p:sp>
        <p:sp>
          <p:nvSpPr>
            <p:cNvPr id="30" name="TextBox 38"/>
            <p:cNvSpPr txBox="1"/>
            <p:nvPr/>
          </p:nvSpPr>
          <p:spPr>
            <a:xfrm>
              <a:off x="2284" y="1646"/>
              <a:ext cx="793" cy="250"/>
            </a:xfrm>
            <a:prstGeom prst="rect">
              <a:avLst/>
            </a:prstGeom>
            <a:noFill/>
          </p:spPr>
          <p:txBody>
            <a:bodyPr>
              <a:spAutoFit/>
            </a:bodyPr>
            <a:lstStyle/>
            <a:p>
              <a:pPr marL="169863" indent="-169863" fontAlgn="auto">
                <a:spcBef>
                  <a:spcPts val="0"/>
                </a:spcBef>
                <a:spcAft>
                  <a:spcPts val="0"/>
                </a:spcAft>
                <a:buFont typeface="Arial" pitchFamily="34" charset="0"/>
                <a:buChar char="•"/>
                <a:defRPr/>
              </a:pPr>
              <a:r>
                <a:rPr lang="en-US" sz="1050" b="1" dirty="0">
                  <a:solidFill>
                    <a:srgbClr val="FFFFFF"/>
                  </a:solidFill>
                  <a:latin typeface="+mn-lt"/>
                  <a:ea typeface="+mn-ea"/>
                  <a:cs typeface="+mn-cs"/>
                </a:rPr>
                <a:t>IP Reputation</a:t>
              </a:r>
            </a:p>
            <a:p>
              <a:pPr marL="169863" indent="-169863" fontAlgn="auto">
                <a:spcBef>
                  <a:spcPts val="0"/>
                </a:spcBef>
                <a:spcAft>
                  <a:spcPts val="0"/>
                </a:spcAft>
                <a:buFont typeface="Arial" pitchFamily="34" charset="0"/>
                <a:buChar char="•"/>
                <a:defRPr/>
              </a:pPr>
              <a:r>
                <a:rPr lang="en-US" sz="1050" b="1" dirty="0">
                  <a:solidFill>
                    <a:srgbClr val="FFFFFF"/>
                  </a:solidFill>
                  <a:latin typeface="+mn-lt"/>
                  <a:ea typeface="+mn-ea"/>
                  <a:cs typeface="+mn-cs"/>
                </a:rPr>
                <a:t>Geo Location</a:t>
              </a:r>
            </a:p>
          </p:txBody>
        </p:sp>
        <p:sp>
          <p:nvSpPr>
            <p:cNvPr id="31" name="TextBox 40"/>
            <p:cNvSpPr txBox="1"/>
            <p:nvPr/>
          </p:nvSpPr>
          <p:spPr>
            <a:xfrm>
              <a:off x="1773" y="2306"/>
              <a:ext cx="1087" cy="490"/>
            </a:xfrm>
            <a:prstGeom prst="rect">
              <a:avLst/>
            </a:prstGeom>
            <a:noFill/>
          </p:spPr>
          <p:txBody>
            <a:bodyPr>
              <a:spAutoFit/>
            </a:bodyPr>
            <a:lstStyle/>
            <a:p>
              <a:pPr marL="169863" indent="-169863" fontAlgn="auto">
                <a:spcBef>
                  <a:spcPts val="200"/>
                </a:spcBef>
                <a:spcAft>
                  <a:spcPts val="0"/>
                </a:spcAft>
                <a:buFont typeface="Arial" pitchFamily="34" charset="0"/>
                <a:buChar char="•"/>
                <a:defRPr/>
              </a:pPr>
              <a:r>
                <a:rPr lang="en-US" sz="1050" b="1" dirty="0">
                  <a:solidFill>
                    <a:srgbClr val="FFFFFF"/>
                  </a:solidFill>
                  <a:latin typeface="+mn-lt"/>
                  <a:ea typeface="+mn-ea"/>
                  <a:cs typeface="+mn-cs"/>
                </a:rPr>
                <a:t>User Activity</a:t>
              </a:r>
            </a:p>
            <a:p>
              <a:pPr marL="169863" indent="-169863" fontAlgn="auto">
                <a:spcBef>
                  <a:spcPts val="200"/>
                </a:spcBef>
                <a:spcAft>
                  <a:spcPts val="0"/>
                </a:spcAft>
                <a:buFont typeface="Arial" pitchFamily="34" charset="0"/>
                <a:buChar char="•"/>
                <a:defRPr/>
              </a:pPr>
              <a:r>
                <a:rPr lang="en-US" sz="1050" b="1" dirty="0">
                  <a:solidFill>
                    <a:srgbClr val="FFFFFF"/>
                  </a:solidFill>
                  <a:latin typeface="+mn-lt"/>
                  <a:ea typeface="+mn-ea"/>
                  <a:cs typeface="+mn-cs"/>
                </a:rPr>
                <a:t>Database Activity</a:t>
              </a:r>
            </a:p>
            <a:p>
              <a:pPr marL="169863" indent="-169863" fontAlgn="auto">
                <a:spcBef>
                  <a:spcPts val="200"/>
                </a:spcBef>
                <a:spcAft>
                  <a:spcPts val="0"/>
                </a:spcAft>
                <a:buFont typeface="Arial" pitchFamily="34" charset="0"/>
                <a:buChar char="•"/>
                <a:defRPr/>
              </a:pPr>
              <a:r>
                <a:rPr lang="en-US" sz="1050" b="1" dirty="0">
                  <a:solidFill>
                    <a:srgbClr val="FFFFFF"/>
                  </a:solidFill>
                  <a:latin typeface="+mn-lt"/>
                  <a:ea typeface="+mn-ea"/>
                  <a:cs typeface="+mn-cs"/>
                </a:rPr>
                <a:t>Application Activity</a:t>
              </a:r>
            </a:p>
            <a:p>
              <a:pPr marL="169863" indent="-169863" fontAlgn="auto">
                <a:spcBef>
                  <a:spcPts val="200"/>
                </a:spcBef>
                <a:spcAft>
                  <a:spcPts val="0"/>
                </a:spcAft>
                <a:buFont typeface="Arial" pitchFamily="34" charset="0"/>
                <a:buChar char="•"/>
                <a:defRPr/>
              </a:pPr>
              <a:r>
                <a:rPr lang="en-US" sz="1050" b="1" dirty="0">
                  <a:solidFill>
                    <a:srgbClr val="FFFFFF"/>
                  </a:solidFill>
                  <a:latin typeface="+mn-lt"/>
                  <a:ea typeface="+mn-ea"/>
                  <a:cs typeface="+mn-cs"/>
                </a:rPr>
                <a:t>Network Activity</a:t>
              </a:r>
            </a:p>
          </p:txBody>
        </p:sp>
      </p:grpSp>
      <p:grpSp>
        <p:nvGrpSpPr>
          <p:cNvPr id="32" name="Group 34817"/>
          <p:cNvGrpSpPr>
            <a:grpSpLocks/>
          </p:cNvGrpSpPr>
          <p:nvPr/>
        </p:nvGrpSpPr>
        <p:grpSpPr bwMode="auto">
          <a:xfrm>
            <a:off x="5715000" y="2702307"/>
            <a:ext cx="2120900" cy="776288"/>
            <a:chOff x="5715000" y="3104584"/>
            <a:chExt cx="2120288" cy="776130"/>
          </a:xfrm>
        </p:grpSpPr>
        <p:sp>
          <p:nvSpPr>
            <p:cNvPr id="33" name="TextBox 113"/>
            <p:cNvSpPr txBox="1">
              <a:spLocks noChangeArrowheads="1"/>
            </p:cNvSpPr>
            <p:nvPr/>
          </p:nvSpPr>
          <p:spPr bwMode="auto">
            <a:xfrm>
              <a:off x="5715000" y="3104584"/>
              <a:ext cx="1904450" cy="27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200" b="1">
                  <a:solidFill>
                    <a:srgbClr val="FFFFFF"/>
                  </a:solidFill>
                </a:rPr>
                <a:t>Offense Identification</a:t>
              </a:r>
            </a:p>
          </p:txBody>
        </p:sp>
        <p:sp>
          <p:nvSpPr>
            <p:cNvPr id="34" name="TextBox 114"/>
            <p:cNvSpPr txBox="1"/>
            <p:nvPr/>
          </p:nvSpPr>
          <p:spPr>
            <a:xfrm>
              <a:off x="5981623" y="3331551"/>
              <a:ext cx="1068080" cy="549163"/>
            </a:xfrm>
            <a:prstGeom prst="rect">
              <a:avLst/>
            </a:prstGeom>
            <a:noFill/>
          </p:spPr>
          <p:txBody>
            <a:bodyPr>
              <a:spAutoFit/>
            </a:bodyPr>
            <a:lstStyle/>
            <a:p>
              <a:pPr marL="169863" indent="-169863" fontAlgn="auto">
                <a:spcBef>
                  <a:spcPts val="0"/>
                </a:spcBef>
                <a:spcAft>
                  <a:spcPts val="0"/>
                </a:spcAft>
                <a:buFont typeface="Arial" pitchFamily="34" charset="0"/>
                <a:buChar char="•"/>
                <a:defRPr/>
              </a:pPr>
              <a:r>
                <a:rPr lang="en-US" sz="1050" b="1" dirty="0">
                  <a:solidFill>
                    <a:srgbClr val="FFFFFF"/>
                  </a:solidFill>
                  <a:latin typeface="+mn-lt"/>
                  <a:ea typeface="+mn-ea"/>
                  <a:cs typeface="+mn-cs"/>
                </a:rPr>
                <a:t>Credibility</a:t>
              </a:r>
            </a:p>
            <a:p>
              <a:pPr marL="169863" indent="-169863" fontAlgn="auto">
                <a:spcBef>
                  <a:spcPts val="0"/>
                </a:spcBef>
                <a:spcAft>
                  <a:spcPts val="0"/>
                </a:spcAft>
                <a:buFont typeface="Arial" pitchFamily="34" charset="0"/>
                <a:buChar char="•"/>
                <a:defRPr/>
              </a:pPr>
              <a:r>
                <a:rPr lang="en-US" sz="1050" b="1" dirty="0">
                  <a:solidFill>
                    <a:srgbClr val="FFFFFF"/>
                  </a:solidFill>
                  <a:latin typeface="+mn-lt"/>
                  <a:ea typeface="+mn-ea"/>
                  <a:cs typeface="+mn-cs"/>
                </a:rPr>
                <a:t>Severity</a:t>
              </a:r>
            </a:p>
            <a:p>
              <a:pPr marL="169863" indent="-169863" fontAlgn="auto">
                <a:spcBef>
                  <a:spcPts val="0"/>
                </a:spcBef>
                <a:spcAft>
                  <a:spcPts val="0"/>
                </a:spcAft>
                <a:buFont typeface="Arial" pitchFamily="34" charset="0"/>
                <a:buChar char="•"/>
                <a:defRPr/>
              </a:pPr>
              <a:r>
                <a:rPr lang="en-US" sz="1050" b="1" dirty="0">
                  <a:solidFill>
                    <a:srgbClr val="FFFFFF"/>
                  </a:solidFill>
                  <a:latin typeface="+mn-lt"/>
                  <a:ea typeface="+mn-ea"/>
                  <a:cs typeface="+mn-cs"/>
                </a:rPr>
                <a:t>Relevance</a:t>
              </a:r>
            </a:p>
          </p:txBody>
        </p:sp>
        <p:sp>
          <p:nvSpPr>
            <p:cNvPr id="35" name="Chevron 5119"/>
            <p:cNvSpPr>
              <a:spLocks/>
            </p:cNvSpPr>
            <p:nvPr/>
          </p:nvSpPr>
          <p:spPr bwMode="auto">
            <a:xfrm>
              <a:off x="7652408" y="3256984"/>
              <a:ext cx="182880" cy="457200"/>
            </a:xfrm>
            <a:custGeom>
              <a:avLst/>
              <a:gdLst>
                <a:gd name="T0" fmla="*/ 0 w 125307"/>
                <a:gd name="T1" fmla="*/ 0 h 331469"/>
                <a:gd name="T2" fmla="*/ 25247 w 125307"/>
                <a:gd name="T3" fmla="*/ 16109 h 331469"/>
                <a:gd name="T4" fmla="*/ 266905 w 125307"/>
                <a:gd name="T5" fmla="*/ 323365 h 331469"/>
                <a:gd name="T6" fmla="*/ 25247 w 125307"/>
                <a:gd name="T7" fmla="*/ 630623 h 331469"/>
                <a:gd name="T8" fmla="*/ 0 w 125307"/>
                <a:gd name="T9" fmla="*/ 630623 h 331469"/>
                <a:gd name="T10" fmla="*/ 151487 w 125307"/>
                <a:gd name="T11" fmla="*/ 323365 h 331469"/>
                <a:gd name="T12" fmla="*/ 0 w 125307"/>
                <a:gd name="T13" fmla="*/ 0 h 3314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307" h="331469">
                  <a:moveTo>
                    <a:pt x="0" y="0"/>
                  </a:moveTo>
                  <a:lnTo>
                    <a:pt x="11853" y="8467"/>
                  </a:lnTo>
                  <a:lnTo>
                    <a:pt x="125307" y="169968"/>
                  </a:lnTo>
                  <a:lnTo>
                    <a:pt x="11853" y="331469"/>
                  </a:lnTo>
                  <a:lnTo>
                    <a:pt x="0" y="331469"/>
                  </a:lnTo>
                  <a:lnTo>
                    <a:pt x="71120" y="16996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6" name="Rectangle 42"/>
          <p:cNvSpPr>
            <a:spLocks noChangeArrowheads="1"/>
          </p:cNvSpPr>
          <p:nvPr/>
        </p:nvSpPr>
        <p:spPr bwMode="auto">
          <a:xfrm>
            <a:off x="2270125" y="2256220"/>
            <a:ext cx="269875"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v-SE" sz="1600">
              <a:solidFill>
                <a:srgbClr val="000000"/>
              </a:solidFill>
            </a:endParaRPr>
          </a:p>
        </p:txBody>
      </p:sp>
      <p:sp>
        <p:nvSpPr>
          <p:cNvPr id="37" name="Rectangle 43"/>
          <p:cNvSpPr>
            <a:spLocks noChangeArrowheads="1"/>
          </p:cNvSpPr>
          <p:nvPr/>
        </p:nvSpPr>
        <p:spPr bwMode="auto">
          <a:xfrm>
            <a:off x="2236788" y="2256220"/>
            <a:ext cx="304800" cy="1660525"/>
          </a:xfrm>
          <a:prstGeom prst="rect">
            <a:avLst/>
          </a:prstGeom>
          <a:solidFill>
            <a:srgbClr val="8CC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sv-SE" sz="1600">
              <a:solidFill>
                <a:srgbClr val="000000"/>
              </a:solidFill>
            </a:endParaRPr>
          </a:p>
        </p:txBody>
      </p:sp>
      <p:grpSp>
        <p:nvGrpSpPr>
          <p:cNvPr id="38" name="Group 81"/>
          <p:cNvGrpSpPr/>
          <p:nvPr/>
        </p:nvGrpSpPr>
        <p:grpSpPr>
          <a:xfrm>
            <a:off x="304547" y="2668333"/>
            <a:ext cx="2404044" cy="365637"/>
            <a:chOff x="192088" y="1444703"/>
            <a:chExt cx="2403474" cy="393192"/>
          </a:xfrm>
          <a:gradFill flip="none" rotWithShape="1">
            <a:gsLst>
              <a:gs pos="0">
                <a:schemeClr val="bg1"/>
              </a:gs>
              <a:gs pos="67000">
                <a:srgbClr val="F4F9FC"/>
              </a:gs>
              <a:gs pos="98000">
                <a:srgbClr val="BDDEED"/>
              </a:gs>
            </a:gsLst>
            <a:lin ang="0" scaled="1"/>
            <a:tileRect/>
          </a:gradFill>
        </p:grpSpPr>
        <p:sp>
          <p:nvSpPr>
            <p:cNvPr id="39" name="Rounded Rectangle 83"/>
            <p:cNvSpPr/>
            <p:nvPr/>
          </p:nvSpPr>
          <p:spPr bwMode="auto">
            <a:xfrm>
              <a:off x="192088" y="1444703"/>
              <a:ext cx="493712" cy="393192"/>
            </a:xfrm>
            <a:prstGeom prst="roundRect">
              <a:avLst/>
            </a:prstGeom>
            <a:grpFill/>
            <a:ln>
              <a:noFill/>
            </a:ln>
            <a:effectLst/>
            <a:extLst/>
          </p:spPr>
          <p:txBody>
            <a:bodyPr/>
            <a:lstStyle/>
            <a:p>
              <a:pPr>
                <a:defRPr/>
              </a:pPr>
              <a:endParaRPr lang="en-US" sz="1600">
                <a:solidFill>
                  <a:srgbClr val="000000"/>
                </a:solidFill>
                <a:latin typeface="+mn-lt"/>
                <a:ea typeface="+mn-ea"/>
                <a:cs typeface="+mn-cs"/>
              </a:endParaRPr>
            </a:p>
          </p:txBody>
        </p:sp>
        <p:sp>
          <p:nvSpPr>
            <p:cNvPr id="40" name="Pentagon 84"/>
            <p:cNvSpPr/>
            <p:nvPr/>
          </p:nvSpPr>
          <p:spPr bwMode="auto">
            <a:xfrm>
              <a:off x="485244" y="1444703"/>
              <a:ext cx="2110318" cy="393192"/>
            </a:xfrm>
            <a:prstGeom prst="homePlate">
              <a:avLst>
                <a:gd name="adj" fmla="val 26313"/>
              </a:avLst>
            </a:prstGeom>
            <a:grpFill/>
            <a:ln>
              <a:noFill/>
            </a:ln>
            <a:effectLst/>
            <a:extLst/>
          </p:spPr>
          <p:txBody>
            <a:bodyPr/>
            <a:lstStyle/>
            <a:p>
              <a:pPr>
                <a:defRPr/>
              </a:pPr>
              <a:endParaRPr lang="en-US" sz="1600">
                <a:solidFill>
                  <a:srgbClr val="000000"/>
                </a:solidFill>
                <a:latin typeface="+mn-lt"/>
                <a:ea typeface="+mn-ea"/>
                <a:cs typeface="+mn-cs"/>
              </a:endParaRPr>
            </a:p>
          </p:txBody>
        </p:sp>
      </p:grpSp>
      <p:sp>
        <p:nvSpPr>
          <p:cNvPr id="41" name="TextBox 66"/>
          <p:cNvSpPr txBox="1">
            <a:spLocks noChangeArrowheads="1"/>
          </p:cNvSpPr>
          <p:nvPr/>
        </p:nvSpPr>
        <p:spPr bwMode="auto">
          <a:xfrm>
            <a:off x="708025" y="2716595"/>
            <a:ext cx="1676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100" b="1">
                <a:solidFill>
                  <a:srgbClr val="008ABF"/>
                </a:solidFill>
              </a:rPr>
              <a:t>Database Activity</a:t>
            </a:r>
          </a:p>
        </p:txBody>
      </p:sp>
      <p:pic>
        <p:nvPicPr>
          <p:cNvPr id="42"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9725" y="2695957"/>
            <a:ext cx="381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Connector 76"/>
          <p:cNvCxnSpPr>
            <a:cxnSpLocks noChangeShapeType="1"/>
          </p:cNvCxnSpPr>
          <p:nvPr/>
        </p:nvCxnSpPr>
        <p:spPr bwMode="auto">
          <a:xfrm>
            <a:off x="2039938" y="2846770"/>
            <a:ext cx="490537" cy="0"/>
          </a:xfrm>
          <a:prstGeom prst="line">
            <a:avLst/>
          </a:prstGeom>
          <a:noFill/>
          <a:ln w="19050" algn="ctr">
            <a:solidFill>
              <a:schemeClr val="bg2"/>
            </a:solidFill>
            <a:prstDash val="dash"/>
            <a:round/>
            <a:headEnd/>
            <a:tailEnd/>
          </a:ln>
          <a:extLst>
            <a:ext uri="{909E8E84-426E-40dd-AFC4-6F175D3DCCD1}">
              <a14:hiddenFill xmlns:a14="http://schemas.microsoft.com/office/drawing/2010/main">
                <a:noFill/>
              </a14:hiddenFill>
            </a:ext>
          </a:extLst>
        </p:spPr>
      </p:cxnSp>
      <p:grpSp>
        <p:nvGrpSpPr>
          <p:cNvPr id="44" name="Group 97"/>
          <p:cNvGrpSpPr/>
          <p:nvPr/>
        </p:nvGrpSpPr>
        <p:grpSpPr>
          <a:xfrm>
            <a:off x="304547" y="1872918"/>
            <a:ext cx="2404044" cy="365637"/>
            <a:chOff x="192088" y="1444703"/>
            <a:chExt cx="2403474" cy="393192"/>
          </a:xfrm>
          <a:gradFill flip="none" rotWithShape="1">
            <a:gsLst>
              <a:gs pos="0">
                <a:schemeClr val="bg1"/>
              </a:gs>
              <a:gs pos="67000">
                <a:srgbClr val="F4F9FC"/>
              </a:gs>
              <a:gs pos="98000">
                <a:srgbClr val="BDDEED"/>
              </a:gs>
            </a:gsLst>
            <a:lin ang="0" scaled="1"/>
            <a:tileRect/>
          </a:gradFill>
        </p:grpSpPr>
        <p:sp>
          <p:nvSpPr>
            <p:cNvPr id="45" name="Rounded Rectangle 99"/>
            <p:cNvSpPr/>
            <p:nvPr/>
          </p:nvSpPr>
          <p:spPr bwMode="auto">
            <a:xfrm>
              <a:off x="192088" y="1444703"/>
              <a:ext cx="493712" cy="393192"/>
            </a:xfrm>
            <a:prstGeom prst="roundRect">
              <a:avLst/>
            </a:prstGeom>
            <a:grpFill/>
            <a:ln>
              <a:noFill/>
            </a:ln>
            <a:effectLst/>
            <a:extLst/>
          </p:spPr>
          <p:txBody>
            <a:bodyPr/>
            <a:lstStyle/>
            <a:p>
              <a:pPr>
                <a:defRPr/>
              </a:pPr>
              <a:endParaRPr lang="en-US" sz="1600">
                <a:solidFill>
                  <a:srgbClr val="000000"/>
                </a:solidFill>
                <a:latin typeface="+mn-lt"/>
                <a:ea typeface="+mn-ea"/>
                <a:cs typeface="+mn-cs"/>
              </a:endParaRPr>
            </a:p>
          </p:txBody>
        </p:sp>
        <p:sp>
          <p:nvSpPr>
            <p:cNvPr id="46" name="Pentagon 100"/>
            <p:cNvSpPr/>
            <p:nvPr/>
          </p:nvSpPr>
          <p:spPr bwMode="auto">
            <a:xfrm>
              <a:off x="485244" y="1444703"/>
              <a:ext cx="2110318" cy="393192"/>
            </a:xfrm>
            <a:prstGeom prst="homePlate">
              <a:avLst>
                <a:gd name="adj" fmla="val 26313"/>
              </a:avLst>
            </a:prstGeom>
            <a:grpFill/>
            <a:ln>
              <a:noFill/>
            </a:ln>
            <a:effectLst/>
            <a:extLst/>
          </p:spPr>
          <p:txBody>
            <a:bodyPr/>
            <a:lstStyle/>
            <a:p>
              <a:pPr>
                <a:defRPr/>
              </a:pPr>
              <a:endParaRPr lang="en-US" sz="1600">
                <a:solidFill>
                  <a:srgbClr val="000000"/>
                </a:solidFill>
                <a:latin typeface="+mn-lt"/>
                <a:ea typeface="+mn-ea"/>
                <a:cs typeface="+mn-cs"/>
              </a:endParaRPr>
            </a:p>
          </p:txBody>
        </p:sp>
      </p:grpSp>
      <p:sp>
        <p:nvSpPr>
          <p:cNvPr id="47" name="TextBox 62"/>
          <p:cNvSpPr txBox="1">
            <a:spLocks noChangeArrowheads="1"/>
          </p:cNvSpPr>
          <p:nvPr/>
        </p:nvSpPr>
        <p:spPr bwMode="auto">
          <a:xfrm>
            <a:off x="708025" y="1926020"/>
            <a:ext cx="16764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100" b="1">
                <a:solidFill>
                  <a:srgbClr val="008ABF"/>
                </a:solidFill>
              </a:rPr>
              <a:t>Servers &amp; Mainframes</a:t>
            </a:r>
          </a:p>
        </p:txBody>
      </p:sp>
      <p:pic>
        <p:nvPicPr>
          <p:cNvPr id="48"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4488" y="1875220"/>
            <a:ext cx="3667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89"/>
          <p:cNvGrpSpPr/>
          <p:nvPr/>
        </p:nvGrpSpPr>
        <p:grpSpPr>
          <a:xfrm>
            <a:off x="304547" y="4258904"/>
            <a:ext cx="2404044" cy="365638"/>
            <a:chOff x="192088" y="1444703"/>
            <a:chExt cx="2403474" cy="393192"/>
          </a:xfrm>
          <a:gradFill flip="none" rotWithShape="1">
            <a:gsLst>
              <a:gs pos="0">
                <a:schemeClr val="bg1"/>
              </a:gs>
              <a:gs pos="67000">
                <a:srgbClr val="F4F9FC"/>
              </a:gs>
              <a:gs pos="98000">
                <a:srgbClr val="BDDEED"/>
              </a:gs>
            </a:gsLst>
            <a:lin ang="0" scaled="1"/>
            <a:tileRect/>
          </a:gradFill>
        </p:grpSpPr>
        <p:sp>
          <p:nvSpPr>
            <p:cNvPr id="50" name="Rounded Rectangle 91"/>
            <p:cNvSpPr/>
            <p:nvPr/>
          </p:nvSpPr>
          <p:spPr bwMode="auto">
            <a:xfrm>
              <a:off x="192088" y="1444703"/>
              <a:ext cx="493712" cy="393192"/>
            </a:xfrm>
            <a:prstGeom prst="roundRect">
              <a:avLst/>
            </a:prstGeom>
            <a:grpFill/>
            <a:ln>
              <a:noFill/>
            </a:ln>
            <a:effectLst/>
            <a:extLst/>
          </p:spPr>
          <p:txBody>
            <a:bodyPr/>
            <a:lstStyle/>
            <a:p>
              <a:pPr>
                <a:defRPr/>
              </a:pPr>
              <a:endParaRPr lang="en-US" sz="1600">
                <a:solidFill>
                  <a:srgbClr val="000000"/>
                </a:solidFill>
                <a:latin typeface="+mn-lt"/>
                <a:ea typeface="+mn-ea"/>
                <a:cs typeface="+mn-cs"/>
              </a:endParaRPr>
            </a:p>
          </p:txBody>
        </p:sp>
        <p:sp>
          <p:nvSpPr>
            <p:cNvPr id="51" name="Pentagon 92"/>
            <p:cNvSpPr/>
            <p:nvPr/>
          </p:nvSpPr>
          <p:spPr bwMode="auto">
            <a:xfrm>
              <a:off x="485244" y="1444703"/>
              <a:ext cx="2110318" cy="393192"/>
            </a:xfrm>
            <a:prstGeom prst="homePlate">
              <a:avLst>
                <a:gd name="adj" fmla="val 26313"/>
              </a:avLst>
            </a:prstGeom>
            <a:grpFill/>
            <a:ln>
              <a:noFill/>
            </a:ln>
            <a:effectLst/>
            <a:extLst/>
          </p:spPr>
          <p:txBody>
            <a:bodyPr/>
            <a:lstStyle/>
            <a:p>
              <a:pPr>
                <a:defRPr/>
              </a:pPr>
              <a:endParaRPr lang="en-US" sz="1600">
                <a:solidFill>
                  <a:srgbClr val="000000"/>
                </a:solidFill>
                <a:latin typeface="+mn-lt"/>
                <a:ea typeface="+mn-ea"/>
                <a:cs typeface="+mn-cs"/>
              </a:endParaRPr>
            </a:p>
          </p:txBody>
        </p:sp>
      </p:grpSp>
      <p:sp>
        <p:nvSpPr>
          <p:cNvPr id="52" name="Chevron 5119"/>
          <p:cNvSpPr>
            <a:spLocks/>
          </p:cNvSpPr>
          <p:nvPr/>
        </p:nvSpPr>
        <p:spPr bwMode="auto">
          <a:xfrm>
            <a:off x="2551113" y="4285045"/>
            <a:ext cx="125412" cy="306387"/>
          </a:xfrm>
          <a:custGeom>
            <a:avLst/>
            <a:gdLst>
              <a:gd name="T0" fmla="*/ 0 w 125307"/>
              <a:gd name="T1" fmla="*/ 0 h 331469"/>
              <a:gd name="T2" fmla="*/ 11863 w 125307"/>
              <a:gd name="T3" fmla="*/ 7826 h 331469"/>
              <a:gd name="T4" fmla="*/ 125412 w 125307"/>
              <a:gd name="T5" fmla="*/ 157107 h 331469"/>
              <a:gd name="T6" fmla="*/ 11863 w 125307"/>
              <a:gd name="T7" fmla="*/ 306387 h 331469"/>
              <a:gd name="T8" fmla="*/ 0 w 125307"/>
              <a:gd name="T9" fmla="*/ 306387 h 331469"/>
              <a:gd name="T10" fmla="*/ 71180 w 125307"/>
              <a:gd name="T11" fmla="*/ 157107 h 331469"/>
              <a:gd name="T12" fmla="*/ 0 w 125307"/>
              <a:gd name="T13" fmla="*/ 0 h 3314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307" h="331469">
                <a:moveTo>
                  <a:pt x="0" y="0"/>
                </a:moveTo>
                <a:lnTo>
                  <a:pt x="11853" y="8467"/>
                </a:lnTo>
                <a:lnTo>
                  <a:pt x="125307" y="169968"/>
                </a:lnTo>
                <a:lnTo>
                  <a:pt x="11853" y="331469"/>
                </a:lnTo>
                <a:lnTo>
                  <a:pt x="0" y="331469"/>
                </a:lnTo>
                <a:lnTo>
                  <a:pt x="71120" y="169968"/>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TextBox 64"/>
          <p:cNvSpPr txBox="1">
            <a:spLocks noChangeArrowheads="1"/>
          </p:cNvSpPr>
          <p:nvPr/>
        </p:nvSpPr>
        <p:spPr bwMode="auto">
          <a:xfrm>
            <a:off x="708025" y="4315207"/>
            <a:ext cx="16764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100" b="1">
                <a:solidFill>
                  <a:srgbClr val="008ABF"/>
                </a:solidFill>
              </a:rPr>
              <a:t>Users &amp; Identities</a:t>
            </a:r>
          </a:p>
        </p:txBody>
      </p:sp>
      <p:pic>
        <p:nvPicPr>
          <p:cNvPr id="54"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8138" y="4283457"/>
            <a:ext cx="384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Straight Connector 78"/>
          <p:cNvCxnSpPr>
            <a:cxnSpLocks noChangeShapeType="1"/>
          </p:cNvCxnSpPr>
          <p:nvPr/>
        </p:nvCxnSpPr>
        <p:spPr bwMode="auto">
          <a:xfrm>
            <a:off x="2011363" y="4448557"/>
            <a:ext cx="519112" cy="0"/>
          </a:xfrm>
          <a:prstGeom prst="line">
            <a:avLst/>
          </a:prstGeom>
          <a:noFill/>
          <a:ln w="19050" algn="ctr">
            <a:solidFill>
              <a:schemeClr val="bg2"/>
            </a:solidFill>
            <a:prstDash val="dash"/>
            <a:round/>
            <a:headEnd/>
            <a:tailEnd/>
          </a:ln>
          <a:extLst>
            <a:ext uri="{909E8E84-426E-40dd-AFC4-6F175D3DCCD1}">
              <a14:hiddenFill xmlns:a14="http://schemas.microsoft.com/office/drawing/2010/main">
                <a:noFill/>
              </a14:hiddenFill>
            </a:ext>
          </a:extLst>
        </p:spPr>
      </p:cxnSp>
      <p:grpSp>
        <p:nvGrpSpPr>
          <p:cNvPr id="56" name="Group 85"/>
          <p:cNvGrpSpPr/>
          <p:nvPr/>
        </p:nvGrpSpPr>
        <p:grpSpPr>
          <a:xfrm>
            <a:off x="304547" y="3862117"/>
            <a:ext cx="2404044" cy="365638"/>
            <a:chOff x="192088" y="1444703"/>
            <a:chExt cx="2403474" cy="393192"/>
          </a:xfrm>
          <a:gradFill flip="none" rotWithShape="1">
            <a:gsLst>
              <a:gs pos="0">
                <a:schemeClr val="bg1"/>
              </a:gs>
              <a:gs pos="67000">
                <a:srgbClr val="F4F9FC"/>
              </a:gs>
              <a:gs pos="98000">
                <a:srgbClr val="BDDEED"/>
              </a:gs>
            </a:gsLst>
            <a:lin ang="0" scaled="1"/>
            <a:tileRect/>
          </a:gradFill>
        </p:grpSpPr>
        <p:sp>
          <p:nvSpPr>
            <p:cNvPr id="57" name="Rounded Rectangle 87"/>
            <p:cNvSpPr/>
            <p:nvPr/>
          </p:nvSpPr>
          <p:spPr bwMode="auto">
            <a:xfrm>
              <a:off x="192088" y="1444703"/>
              <a:ext cx="493712" cy="393192"/>
            </a:xfrm>
            <a:prstGeom prst="roundRect">
              <a:avLst/>
            </a:prstGeom>
            <a:grpFill/>
            <a:ln>
              <a:noFill/>
            </a:ln>
            <a:effectLst/>
            <a:extLst/>
          </p:spPr>
          <p:txBody>
            <a:bodyPr/>
            <a:lstStyle/>
            <a:p>
              <a:pPr>
                <a:defRPr/>
              </a:pPr>
              <a:endParaRPr lang="en-US" sz="1600">
                <a:solidFill>
                  <a:srgbClr val="000000"/>
                </a:solidFill>
                <a:latin typeface="+mn-lt"/>
                <a:ea typeface="+mn-ea"/>
                <a:cs typeface="+mn-cs"/>
              </a:endParaRPr>
            </a:p>
          </p:txBody>
        </p:sp>
        <p:sp>
          <p:nvSpPr>
            <p:cNvPr id="58" name="Pentagon 88"/>
            <p:cNvSpPr/>
            <p:nvPr/>
          </p:nvSpPr>
          <p:spPr bwMode="auto">
            <a:xfrm>
              <a:off x="485244" y="1444703"/>
              <a:ext cx="2110318" cy="393192"/>
            </a:xfrm>
            <a:prstGeom prst="homePlate">
              <a:avLst>
                <a:gd name="adj" fmla="val 26313"/>
              </a:avLst>
            </a:prstGeom>
            <a:grpFill/>
            <a:ln>
              <a:noFill/>
            </a:ln>
            <a:effectLst/>
            <a:extLst/>
          </p:spPr>
          <p:txBody>
            <a:bodyPr/>
            <a:lstStyle/>
            <a:p>
              <a:pPr>
                <a:defRPr/>
              </a:pPr>
              <a:endParaRPr lang="en-US" sz="1600">
                <a:solidFill>
                  <a:srgbClr val="000000"/>
                </a:solidFill>
                <a:latin typeface="+mn-lt"/>
                <a:ea typeface="+mn-ea"/>
                <a:cs typeface="+mn-cs"/>
              </a:endParaRPr>
            </a:p>
          </p:txBody>
        </p:sp>
      </p:grpSp>
      <p:sp>
        <p:nvSpPr>
          <p:cNvPr id="59" name="Chevron 5119"/>
          <p:cNvSpPr>
            <a:spLocks/>
          </p:cNvSpPr>
          <p:nvPr/>
        </p:nvSpPr>
        <p:spPr bwMode="auto">
          <a:xfrm>
            <a:off x="2551113" y="3888170"/>
            <a:ext cx="125412" cy="306387"/>
          </a:xfrm>
          <a:custGeom>
            <a:avLst/>
            <a:gdLst>
              <a:gd name="T0" fmla="*/ 0 w 125307"/>
              <a:gd name="T1" fmla="*/ 0 h 331469"/>
              <a:gd name="T2" fmla="*/ 11863 w 125307"/>
              <a:gd name="T3" fmla="*/ 7826 h 331469"/>
              <a:gd name="T4" fmla="*/ 125412 w 125307"/>
              <a:gd name="T5" fmla="*/ 157107 h 331469"/>
              <a:gd name="T6" fmla="*/ 11863 w 125307"/>
              <a:gd name="T7" fmla="*/ 306387 h 331469"/>
              <a:gd name="T8" fmla="*/ 0 w 125307"/>
              <a:gd name="T9" fmla="*/ 306387 h 331469"/>
              <a:gd name="T10" fmla="*/ 71180 w 125307"/>
              <a:gd name="T11" fmla="*/ 157107 h 331469"/>
              <a:gd name="T12" fmla="*/ 0 w 125307"/>
              <a:gd name="T13" fmla="*/ 0 h 3314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307" h="331469">
                <a:moveTo>
                  <a:pt x="0" y="0"/>
                </a:moveTo>
                <a:lnTo>
                  <a:pt x="11853" y="8467"/>
                </a:lnTo>
                <a:lnTo>
                  <a:pt x="125307" y="169968"/>
                </a:lnTo>
                <a:lnTo>
                  <a:pt x="11853" y="331469"/>
                </a:lnTo>
                <a:lnTo>
                  <a:pt x="0" y="331469"/>
                </a:lnTo>
                <a:lnTo>
                  <a:pt x="71120" y="169968"/>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TextBox 63"/>
          <p:cNvSpPr txBox="1">
            <a:spLocks noChangeArrowheads="1"/>
          </p:cNvSpPr>
          <p:nvPr/>
        </p:nvSpPr>
        <p:spPr bwMode="auto">
          <a:xfrm>
            <a:off x="708025" y="3921507"/>
            <a:ext cx="16764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100" b="1">
                <a:solidFill>
                  <a:srgbClr val="008ABF"/>
                </a:solidFill>
              </a:rPr>
              <a:t>Vulnerability Info</a:t>
            </a:r>
          </a:p>
        </p:txBody>
      </p:sp>
      <p:pic>
        <p:nvPicPr>
          <p:cNvPr id="61" name="Picture 9"/>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4963" y="3881820"/>
            <a:ext cx="3905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Straight Connector 79"/>
          <p:cNvCxnSpPr>
            <a:cxnSpLocks noChangeShapeType="1"/>
          </p:cNvCxnSpPr>
          <p:nvPr/>
        </p:nvCxnSpPr>
        <p:spPr bwMode="auto">
          <a:xfrm>
            <a:off x="1968500" y="4048507"/>
            <a:ext cx="561975" cy="0"/>
          </a:xfrm>
          <a:prstGeom prst="line">
            <a:avLst/>
          </a:prstGeom>
          <a:noFill/>
          <a:ln w="19050" algn="ctr">
            <a:solidFill>
              <a:schemeClr val="bg2"/>
            </a:solidFill>
            <a:prstDash val="dash"/>
            <a:round/>
            <a:headEnd/>
            <a:tailEnd/>
          </a:ln>
          <a:extLst>
            <a:ext uri="{909E8E84-426E-40dd-AFC4-6F175D3DCCD1}">
              <a14:hiddenFill xmlns:a14="http://schemas.microsoft.com/office/drawing/2010/main">
                <a:noFill/>
              </a14:hiddenFill>
            </a:ext>
          </a:extLst>
        </p:spPr>
      </p:cxnSp>
      <p:grpSp>
        <p:nvGrpSpPr>
          <p:cNvPr id="63" name="Group 93"/>
          <p:cNvGrpSpPr/>
          <p:nvPr/>
        </p:nvGrpSpPr>
        <p:grpSpPr>
          <a:xfrm>
            <a:off x="304547" y="3465040"/>
            <a:ext cx="2404044" cy="364101"/>
            <a:chOff x="192088" y="1444703"/>
            <a:chExt cx="2403474" cy="393192"/>
          </a:xfrm>
          <a:gradFill flip="none" rotWithShape="1">
            <a:gsLst>
              <a:gs pos="0">
                <a:schemeClr val="bg1"/>
              </a:gs>
              <a:gs pos="67000">
                <a:srgbClr val="F4F9FC"/>
              </a:gs>
              <a:gs pos="98000">
                <a:srgbClr val="BDDEED"/>
              </a:gs>
            </a:gsLst>
            <a:lin ang="0" scaled="1"/>
            <a:tileRect/>
          </a:gradFill>
        </p:grpSpPr>
        <p:sp>
          <p:nvSpPr>
            <p:cNvPr id="64" name="Rounded Rectangle 95"/>
            <p:cNvSpPr/>
            <p:nvPr/>
          </p:nvSpPr>
          <p:spPr bwMode="auto">
            <a:xfrm>
              <a:off x="192088" y="1444703"/>
              <a:ext cx="493712" cy="393192"/>
            </a:xfrm>
            <a:prstGeom prst="roundRect">
              <a:avLst/>
            </a:prstGeom>
            <a:grpFill/>
            <a:ln>
              <a:noFill/>
            </a:ln>
            <a:effectLst/>
            <a:extLst/>
          </p:spPr>
          <p:txBody>
            <a:bodyPr/>
            <a:lstStyle/>
            <a:p>
              <a:pPr>
                <a:defRPr/>
              </a:pPr>
              <a:endParaRPr lang="en-US" sz="1600">
                <a:solidFill>
                  <a:srgbClr val="000000"/>
                </a:solidFill>
                <a:latin typeface="+mn-lt"/>
                <a:ea typeface="+mn-ea"/>
                <a:cs typeface="+mn-cs"/>
              </a:endParaRPr>
            </a:p>
          </p:txBody>
        </p:sp>
        <p:sp>
          <p:nvSpPr>
            <p:cNvPr id="65" name="Pentagon 96"/>
            <p:cNvSpPr/>
            <p:nvPr/>
          </p:nvSpPr>
          <p:spPr bwMode="auto">
            <a:xfrm>
              <a:off x="485244" y="1444703"/>
              <a:ext cx="2110318" cy="393192"/>
            </a:xfrm>
            <a:prstGeom prst="homePlate">
              <a:avLst>
                <a:gd name="adj" fmla="val 26313"/>
              </a:avLst>
            </a:prstGeom>
            <a:grpFill/>
            <a:ln>
              <a:noFill/>
            </a:ln>
            <a:effectLst/>
            <a:extLst/>
          </p:spPr>
          <p:txBody>
            <a:bodyPr/>
            <a:lstStyle/>
            <a:p>
              <a:pPr>
                <a:defRPr/>
              </a:pPr>
              <a:endParaRPr lang="en-US" sz="1600">
                <a:solidFill>
                  <a:srgbClr val="000000"/>
                </a:solidFill>
                <a:latin typeface="+mn-lt"/>
                <a:ea typeface="+mn-ea"/>
                <a:cs typeface="+mn-cs"/>
              </a:endParaRPr>
            </a:p>
          </p:txBody>
        </p:sp>
      </p:grpSp>
      <p:sp>
        <p:nvSpPr>
          <p:cNvPr id="66" name="Chevron 5119"/>
          <p:cNvSpPr>
            <a:spLocks/>
          </p:cNvSpPr>
          <p:nvPr/>
        </p:nvSpPr>
        <p:spPr bwMode="auto">
          <a:xfrm>
            <a:off x="2551113" y="3489707"/>
            <a:ext cx="125412" cy="306388"/>
          </a:xfrm>
          <a:custGeom>
            <a:avLst/>
            <a:gdLst>
              <a:gd name="T0" fmla="*/ 0 w 125307"/>
              <a:gd name="T1" fmla="*/ 0 h 331469"/>
              <a:gd name="T2" fmla="*/ 11863 w 125307"/>
              <a:gd name="T3" fmla="*/ 7826 h 331469"/>
              <a:gd name="T4" fmla="*/ 125412 w 125307"/>
              <a:gd name="T5" fmla="*/ 157107 h 331469"/>
              <a:gd name="T6" fmla="*/ 11863 w 125307"/>
              <a:gd name="T7" fmla="*/ 306388 h 331469"/>
              <a:gd name="T8" fmla="*/ 0 w 125307"/>
              <a:gd name="T9" fmla="*/ 306388 h 331469"/>
              <a:gd name="T10" fmla="*/ 71180 w 125307"/>
              <a:gd name="T11" fmla="*/ 157107 h 331469"/>
              <a:gd name="T12" fmla="*/ 0 w 125307"/>
              <a:gd name="T13" fmla="*/ 0 h 3314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307" h="331469">
                <a:moveTo>
                  <a:pt x="0" y="0"/>
                </a:moveTo>
                <a:lnTo>
                  <a:pt x="11853" y="8467"/>
                </a:lnTo>
                <a:lnTo>
                  <a:pt x="125307" y="169968"/>
                </a:lnTo>
                <a:lnTo>
                  <a:pt x="11853" y="331469"/>
                </a:lnTo>
                <a:lnTo>
                  <a:pt x="0" y="331469"/>
                </a:lnTo>
                <a:lnTo>
                  <a:pt x="71120" y="169968"/>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TextBox 51"/>
          <p:cNvSpPr txBox="1">
            <a:spLocks noChangeArrowheads="1"/>
          </p:cNvSpPr>
          <p:nvPr/>
        </p:nvSpPr>
        <p:spPr bwMode="auto">
          <a:xfrm>
            <a:off x="708025" y="3524632"/>
            <a:ext cx="17541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100" b="1">
                <a:solidFill>
                  <a:srgbClr val="008ABF"/>
                </a:solidFill>
              </a:rPr>
              <a:t>Configuration Info</a:t>
            </a:r>
          </a:p>
        </p:txBody>
      </p:sp>
      <p:cxnSp>
        <p:nvCxnSpPr>
          <p:cNvPr id="68" name="Straight Connector 52"/>
          <p:cNvCxnSpPr>
            <a:cxnSpLocks noChangeShapeType="1"/>
          </p:cNvCxnSpPr>
          <p:nvPr/>
        </p:nvCxnSpPr>
        <p:spPr bwMode="auto">
          <a:xfrm>
            <a:off x="2106613" y="3664332"/>
            <a:ext cx="423862" cy="0"/>
          </a:xfrm>
          <a:prstGeom prst="line">
            <a:avLst/>
          </a:prstGeom>
          <a:noFill/>
          <a:ln w="19050" algn="ctr">
            <a:solidFill>
              <a:schemeClr val="bg2"/>
            </a:solidFill>
            <a:prstDash val="dash"/>
            <a:round/>
            <a:headEnd/>
            <a:tailEnd/>
          </a:ln>
          <a:extLst>
            <a:ext uri="{909E8E84-426E-40dd-AFC4-6F175D3DCCD1}">
              <a14:hiddenFill xmlns:a14="http://schemas.microsoft.com/office/drawing/2010/main">
                <a:noFill/>
              </a14:hiddenFill>
            </a:ext>
          </a:extLst>
        </p:spPr>
      </p:cxnSp>
      <p:pic>
        <p:nvPicPr>
          <p:cNvPr id="69" name="Picture 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9250" y="3502407"/>
            <a:ext cx="3476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 name="Group 101"/>
          <p:cNvGrpSpPr/>
          <p:nvPr/>
        </p:nvGrpSpPr>
        <p:grpSpPr>
          <a:xfrm>
            <a:off x="304547" y="1474577"/>
            <a:ext cx="2404044" cy="367174"/>
            <a:chOff x="192088" y="1444703"/>
            <a:chExt cx="2403474" cy="393192"/>
          </a:xfrm>
          <a:gradFill flip="none" rotWithShape="1">
            <a:gsLst>
              <a:gs pos="0">
                <a:schemeClr val="bg1"/>
              </a:gs>
              <a:gs pos="67000">
                <a:srgbClr val="F4F9FC"/>
              </a:gs>
              <a:gs pos="98000">
                <a:srgbClr val="BDDEED"/>
              </a:gs>
            </a:gsLst>
            <a:lin ang="0" scaled="1"/>
            <a:tileRect/>
          </a:gradFill>
        </p:grpSpPr>
        <p:sp>
          <p:nvSpPr>
            <p:cNvPr id="71" name="Rounded Rectangle 103"/>
            <p:cNvSpPr/>
            <p:nvPr/>
          </p:nvSpPr>
          <p:spPr bwMode="auto">
            <a:xfrm>
              <a:off x="192088" y="1444703"/>
              <a:ext cx="493712" cy="393192"/>
            </a:xfrm>
            <a:prstGeom prst="roundRect">
              <a:avLst/>
            </a:prstGeom>
            <a:grpFill/>
            <a:ln>
              <a:noFill/>
            </a:ln>
            <a:effectLst/>
            <a:extLst/>
          </p:spPr>
          <p:txBody>
            <a:bodyPr/>
            <a:lstStyle/>
            <a:p>
              <a:pPr>
                <a:defRPr/>
              </a:pPr>
              <a:endParaRPr lang="en-US" sz="1600">
                <a:solidFill>
                  <a:srgbClr val="000000"/>
                </a:solidFill>
                <a:latin typeface="+mn-lt"/>
                <a:ea typeface="+mn-ea"/>
                <a:cs typeface="+mn-cs"/>
              </a:endParaRPr>
            </a:p>
          </p:txBody>
        </p:sp>
        <p:sp>
          <p:nvSpPr>
            <p:cNvPr id="72" name="Pentagon 104"/>
            <p:cNvSpPr/>
            <p:nvPr/>
          </p:nvSpPr>
          <p:spPr bwMode="auto">
            <a:xfrm>
              <a:off x="485244" y="1444703"/>
              <a:ext cx="2110318" cy="393192"/>
            </a:xfrm>
            <a:prstGeom prst="homePlate">
              <a:avLst>
                <a:gd name="adj" fmla="val 26313"/>
              </a:avLst>
            </a:prstGeom>
            <a:grpFill/>
            <a:ln>
              <a:noFill/>
            </a:ln>
            <a:effectLst/>
            <a:extLst/>
          </p:spPr>
          <p:txBody>
            <a:bodyPr/>
            <a:lstStyle/>
            <a:p>
              <a:pPr>
                <a:defRPr/>
              </a:pPr>
              <a:endParaRPr lang="en-US" sz="1600">
                <a:solidFill>
                  <a:srgbClr val="000000"/>
                </a:solidFill>
                <a:latin typeface="+mn-lt"/>
                <a:ea typeface="+mn-ea"/>
                <a:cs typeface="+mn-cs"/>
              </a:endParaRPr>
            </a:p>
          </p:txBody>
        </p:sp>
      </p:grpSp>
      <p:sp>
        <p:nvSpPr>
          <p:cNvPr id="73" name="TextBox 110"/>
          <p:cNvSpPr txBox="1">
            <a:spLocks noChangeArrowheads="1"/>
          </p:cNvSpPr>
          <p:nvPr/>
        </p:nvSpPr>
        <p:spPr bwMode="auto">
          <a:xfrm>
            <a:off x="708025" y="1527557"/>
            <a:ext cx="16764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100" b="1">
                <a:solidFill>
                  <a:srgbClr val="008ABF"/>
                </a:solidFill>
              </a:rPr>
              <a:t>Security Devices</a:t>
            </a:r>
          </a:p>
        </p:txBody>
      </p:sp>
      <p:pic>
        <p:nvPicPr>
          <p:cNvPr id="74"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81000" y="1479932"/>
            <a:ext cx="2889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 name="Group 47"/>
          <p:cNvGrpSpPr/>
          <p:nvPr/>
        </p:nvGrpSpPr>
        <p:grpSpPr>
          <a:xfrm>
            <a:off x="304547" y="2269977"/>
            <a:ext cx="2404044" cy="367173"/>
            <a:chOff x="192088" y="1444703"/>
            <a:chExt cx="2403474" cy="393192"/>
          </a:xfrm>
          <a:gradFill flip="none" rotWithShape="1">
            <a:gsLst>
              <a:gs pos="0">
                <a:schemeClr val="bg1"/>
              </a:gs>
              <a:gs pos="67000">
                <a:srgbClr val="F4F9FC"/>
              </a:gs>
              <a:gs pos="98000">
                <a:srgbClr val="BDDEED"/>
              </a:gs>
            </a:gsLst>
            <a:lin ang="0" scaled="1"/>
            <a:tileRect/>
          </a:gradFill>
        </p:grpSpPr>
        <p:sp>
          <p:nvSpPr>
            <p:cNvPr id="76" name="Rounded Rectangle 107"/>
            <p:cNvSpPr/>
            <p:nvPr/>
          </p:nvSpPr>
          <p:spPr bwMode="auto">
            <a:xfrm>
              <a:off x="192088" y="1444703"/>
              <a:ext cx="493712" cy="393192"/>
            </a:xfrm>
            <a:prstGeom prst="roundRect">
              <a:avLst/>
            </a:prstGeom>
            <a:grpFill/>
            <a:ln>
              <a:noFill/>
            </a:ln>
            <a:effectLst/>
            <a:extLst/>
          </p:spPr>
          <p:txBody>
            <a:bodyPr/>
            <a:lstStyle/>
            <a:p>
              <a:pPr>
                <a:defRPr/>
              </a:pPr>
              <a:endParaRPr lang="en-US" sz="1600">
                <a:solidFill>
                  <a:srgbClr val="000000"/>
                </a:solidFill>
                <a:latin typeface="+mn-lt"/>
                <a:ea typeface="+mn-ea"/>
                <a:cs typeface="+mn-cs"/>
              </a:endParaRPr>
            </a:p>
          </p:txBody>
        </p:sp>
        <p:sp>
          <p:nvSpPr>
            <p:cNvPr id="77" name="Pentagon 108"/>
            <p:cNvSpPr/>
            <p:nvPr/>
          </p:nvSpPr>
          <p:spPr bwMode="auto">
            <a:xfrm>
              <a:off x="485244" y="1444703"/>
              <a:ext cx="2110318" cy="393192"/>
            </a:xfrm>
            <a:prstGeom prst="homePlate">
              <a:avLst>
                <a:gd name="adj" fmla="val 26313"/>
              </a:avLst>
            </a:prstGeom>
            <a:grpFill/>
            <a:ln>
              <a:noFill/>
            </a:ln>
            <a:effectLst/>
            <a:extLst/>
          </p:spPr>
          <p:txBody>
            <a:bodyPr/>
            <a:lstStyle/>
            <a:p>
              <a:pPr>
                <a:defRPr/>
              </a:pPr>
              <a:endParaRPr lang="en-US" sz="1600">
                <a:solidFill>
                  <a:srgbClr val="000000"/>
                </a:solidFill>
                <a:latin typeface="+mn-lt"/>
                <a:ea typeface="+mn-ea"/>
                <a:cs typeface="+mn-cs"/>
              </a:endParaRPr>
            </a:p>
          </p:txBody>
        </p:sp>
      </p:grpSp>
      <p:sp>
        <p:nvSpPr>
          <p:cNvPr id="78" name="TextBox 55"/>
          <p:cNvSpPr txBox="1">
            <a:spLocks noChangeArrowheads="1"/>
          </p:cNvSpPr>
          <p:nvPr/>
        </p:nvSpPr>
        <p:spPr bwMode="auto">
          <a:xfrm>
            <a:off x="708025" y="2341945"/>
            <a:ext cx="1911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100" b="1">
                <a:solidFill>
                  <a:srgbClr val="008ABF"/>
                </a:solidFill>
              </a:rPr>
              <a:t>Network &amp; Virtual Activity</a:t>
            </a:r>
          </a:p>
        </p:txBody>
      </p:sp>
      <p:pic>
        <p:nvPicPr>
          <p:cNvPr id="79" name="Picture 5"/>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33375" y="2297495"/>
            <a:ext cx="41116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Group 49"/>
          <p:cNvGrpSpPr/>
          <p:nvPr/>
        </p:nvGrpSpPr>
        <p:grpSpPr>
          <a:xfrm>
            <a:off x="304800" y="3066516"/>
            <a:ext cx="2403474" cy="365760"/>
            <a:chOff x="192088" y="1444703"/>
            <a:chExt cx="2403474" cy="393192"/>
          </a:xfrm>
          <a:gradFill flip="none" rotWithShape="1">
            <a:gsLst>
              <a:gs pos="0">
                <a:schemeClr val="bg1"/>
              </a:gs>
              <a:gs pos="67000">
                <a:srgbClr val="F4F9FC"/>
              </a:gs>
              <a:gs pos="98000">
                <a:srgbClr val="BDDEED"/>
              </a:gs>
            </a:gsLst>
            <a:lin ang="0" scaled="1"/>
            <a:tileRect/>
          </a:gradFill>
        </p:grpSpPr>
        <p:sp>
          <p:nvSpPr>
            <p:cNvPr id="81" name="Rounded Rectangle 105"/>
            <p:cNvSpPr/>
            <p:nvPr/>
          </p:nvSpPr>
          <p:spPr bwMode="auto">
            <a:xfrm>
              <a:off x="192088" y="1444703"/>
              <a:ext cx="493712" cy="393192"/>
            </a:xfrm>
            <a:prstGeom prst="roundRect">
              <a:avLst/>
            </a:prstGeom>
            <a:grpFill/>
            <a:ln>
              <a:noFill/>
            </a:ln>
            <a:effectLst/>
            <a:extLst/>
          </p:spPr>
          <p:txBody>
            <a:bodyPr/>
            <a:lstStyle/>
            <a:p>
              <a:pPr>
                <a:defRPr/>
              </a:pPr>
              <a:endParaRPr lang="en-US" sz="1600">
                <a:solidFill>
                  <a:srgbClr val="000000"/>
                </a:solidFill>
                <a:latin typeface="+mn-lt"/>
                <a:ea typeface="+mn-ea"/>
                <a:cs typeface="+mn-cs"/>
              </a:endParaRPr>
            </a:p>
          </p:txBody>
        </p:sp>
        <p:sp>
          <p:nvSpPr>
            <p:cNvPr id="82" name="Pentagon 106"/>
            <p:cNvSpPr/>
            <p:nvPr/>
          </p:nvSpPr>
          <p:spPr bwMode="auto">
            <a:xfrm>
              <a:off x="485244" y="1444703"/>
              <a:ext cx="2110318" cy="393192"/>
            </a:xfrm>
            <a:prstGeom prst="homePlate">
              <a:avLst>
                <a:gd name="adj" fmla="val 26313"/>
              </a:avLst>
            </a:prstGeom>
            <a:grpFill/>
            <a:ln>
              <a:noFill/>
            </a:ln>
            <a:effectLst/>
            <a:extLst/>
          </p:spPr>
          <p:txBody>
            <a:bodyPr/>
            <a:lstStyle/>
            <a:p>
              <a:pPr>
                <a:defRPr/>
              </a:pPr>
              <a:endParaRPr lang="en-US" sz="1600">
                <a:solidFill>
                  <a:srgbClr val="000000"/>
                </a:solidFill>
                <a:latin typeface="+mn-lt"/>
                <a:ea typeface="+mn-ea"/>
                <a:cs typeface="+mn-cs"/>
              </a:endParaRPr>
            </a:p>
          </p:txBody>
        </p:sp>
      </p:grpSp>
      <p:sp>
        <p:nvSpPr>
          <p:cNvPr id="83" name="TextBox 61"/>
          <p:cNvSpPr txBox="1">
            <a:spLocks noChangeArrowheads="1"/>
          </p:cNvSpPr>
          <p:nvPr/>
        </p:nvSpPr>
        <p:spPr bwMode="auto">
          <a:xfrm>
            <a:off x="708025" y="3132520"/>
            <a:ext cx="16764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100" b="1">
                <a:solidFill>
                  <a:srgbClr val="008ABF"/>
                </a:solidFill>
              </a:rPr>
              <a:t>Application Activity</a:t>
            </a:r>
          </a:p>
        </p:txBody>
      </p:sp>
      <p:pic>
        <p:nvPicPr>
          <p:cNvPr id="84" name="Picture 13"/>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82588" y="3096007"/>
            <a:ext cx="29686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5" name="Straight Connector 80"/>
          <p:cNvCxnSpPr>
            <a:cxnSpLocks noChangeShapeType="1"/>
          </p:cNvCxnSpPr>
          <p:nvPr/>
        </p:nvCxnSpPr>
        <p:spPr bwMode="auto">
          <a:xfrm>
            <a:off x="2187575" y="3256345"/>
            <a:ext cx="342900" cy="0"/>
          </a:xfrm>
          <a:prstGeom prst="line">
            <a:avLst/>
          </a:prstGeom>
          <a:noFill/>
          <a:ln w="19050"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86" name="Chevron 5119"/>
          <p:cNvSpPr>
            <a:spLocks/>
          </p:cNvSpPr>
          <p:nvPr/>
        </p:nvSpPr>
        <p:spPr bwMode="auto">
          <a:xfrm>
            <a:off x="2551113" y="3096007"/>
            <a:ext cx="125412" cy="307975"/>
          </a:xfrm>
          <a:custGeom>
            <a:avLst/>
            <a:gdLst>
              <a:gd name="T0" fmla="*/ 0 w 125307"/>
              <a:gd name="T1" fmla="*/ 0 h 331469"/>
              <a:gd name="T2" fmla="*/ 11863 w 125307"/>
              <a:gd name="T3" fmla="*/ 7318 h 331469"/>
              <a:gd name="T4" fmla="*/ 125412 w 125307"/>
              <a:gd name="T5" fmla="*/ 146903 h 331469"/>
              <a:gd name="T6" fmla="*/ 11863 w 125307"/>
              <a:gd name="T7" fmla="*/ 286488 h 331469"/>
              <a:gd name="T8" fmla="*/ 0 w 125307"/>
              <a:gd name="T9" fmla="*/ 286488 h 331469"/>
              <a:gd name="T10" fmla="*/ 71180 w 125307"/>
              <a:gd name="T11" fmla="*/ 146903 h 331469"/>
              <a:gd name="T12" fmla="*/ 0 w 125307"/>
              <a:gd name="T13" fmla="*/ 0 h 3314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307" h="331469">
                <a:moveTo>
                  <a:pt x="0" y="0"/>
                </a:moveTo>
                <a:lnTo>
                  <a:pt x="11853" y="8467"/>
                </a:lnTo>
                <a:lnTo>
                  <a:pt x="125307" y="169968"/>
                </a:lnTo>
                <a:lnTo>
                  <a:pt x="11853" y="331469"/>
                </a:lnTo>
                <a:lnTo>
                  <a:pt x="0" y="331469"/>
                </a:lnTo>
                <a:lnTo>
                  <a:pt x="71120" y="169968"/>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87" name="Picture 14" descr="enemy.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974013" y="2802320"/>
            <a:ext cx="5794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Chevron 5119"/>
          <p:cNvSpPr>
            <a:spLocks/>
          </p:cNvSpPr>
          <p:nvPr/>
        </p:nvSpPr>
        <p:spPr bwMode="auto">
          <a:xfrm>
            <a:off x="2551113" y="2291145"/>
            <a:ext cx="125412" cy="307975"/>
          </a:xfrm>
          <a:custGeom>
            <a:avLst/>
            <a:gdLst>
              <a:gd name="T0" fmla="*/ 0 w 125307"/>
              <a:gd name="T1" fmla="*/ 0 h 331469"/>
              <a:gd name="T2" fmla="*/ 11863 w 125307"/>
              <a:gd name="T3" fmla="*/ 7318 h 331469"/>
              <a:gd name="T4" fmla="*/ 125412 w 125307"/>
              <a:gd name="T5" fmla="*/ 146903 h 331469"/>
              <a:gd name="T6" fmla="*/ 11863 w 125307"/>
              <a:gd name="T7" fmla="*/ 286488 h 331469"/>
              <a:gd name="T8" fmla="*/ 0 w 125307"/>
              <a:gd name="T9" fmla="*/ 286488 h 331469"/>
              <a:gd name="T10" fmla="*/ 71180 w 125307"/>
              <a:gd name="T11" fmla="*/ 146903 h 331469"/>
              <a:gd name="T12" fmla="*/ 0 w 125307"/>
              <a:gd name="T13" fmla="*/ 0 h 3314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307" h="331469">
                <a:moveTo>
                  <a:pt x="0" y="0"/>
                </a:moveTo>
                <a:lnTo>
                  <a:pt x="11853" y="8467"/>
                </a:lnTo>
                <a:lnTo>
                  <a:pt x="125307" y="169968"/>
                </a:lnTo>
                <a:lnTo>
                  <a:pt x="11853" y="331469"/>
                </a:lnTo>
                <a:lnTo>
                  <a:pt x="0" y="331469"/>
                </a:lnTo>
                <a:lnTo>
                  <a:pt x="71120" y="169968"/>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Chevron 5119"/>
          <p:cNvSpPr>
            <a:spLocks/>
          </p:cNvSpPr>
          <p:nvPr/>
        </p:nvSpPr>
        <p:spPr bwMode="auto">
          <a:xfrm>
            <a:off x="2551113" y="1899032"/>
            <a:ext cx="125412" cy="306388"/>
          </a:xfrm>
          <a:custGeom>
            <a:avLst/>
            <a:gdLst>
              <a:gd name="T0" fmla="*/ 0 w 125307"/>
              <a:gd name="T1" fmla="*/ 0 h 331469"/>
              <a:gd name="T2" fmla="*/ 11863 w 125307"/>
              <a:gd name="T3" fmla="*/ 7826 h 331469"/>
              <a:gd name="T4" fmla="*/ 125412 w 125307"/>
              <a:gd name="T5" fmla="*/ 157107 h 331469"/>
              <a:gd name="T6" fmla="*/ 11863 w 125307"/>
              <a:gd name="T7" fmla="*/ 306388 h 331469"/>
              <a:gd name="T8" fmla="*/ 0 w 125307"/>
              <a:gd name="T9" fmla="*/ 306388 h 331469"/>
              <a:gd name="T10" fmla="*/ 71180 w 125307"/>
              <a:gd name="T11" fmla="*/ 157107 h 331469"/>
              <a:gd name="T12" fmla="*/ 0 w 125307"/>
              <a:gd name="T13" fmla="*/ 0 h 3314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307" h="331469">
                <a:moveTo>
                  <a:pt x="0" y="0"/>
                </a:moveTo>
                <a:lnTo>
                  <a:pt x="11853" y="8467"/>
                </a:lnTo>
                <a:lnTo>
                  <a:pt x="125307" y="169968"/>
                </a:lnTo>
                <a:lnTo>
                  <a:pt x="11853" y="331469"/>
                </a:lnTo>
                <a:lnTo>
                  <a:pt x="0" y="331469"/>
                </a:lnTo>
                <a:lnTo>
                  <a:pt x="71120" y="169968"/>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cxnSp>
        <p:nvCxnSpPr>
          <p:cNvPr id="90" name="Straight Connector 77"/>
          <p:cNvCxnSpPr>
            <a:cxnSpLocks noChangeShapeType="1"/>
          </p:cNvCxnSpPr>
          <p:nvPr/>
        </p:nvCxnSpPr>
        <p:spPr bwMode="auto">
          <a:xfrm>
            <a:off x="2251075" y="2056195"/>
            <a:ext cx="279400" cy="0"/>
          </a:xfrm>
          <a:prstGeom prst="line">
            <a:avLst/>
          </a:prstGeom>
          <a:noFill/>
          <a:ln w="19050"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91" name="Chevron 5119"/>
          <p:cNvSpPr>
            <a:spLocks/>
          </p:cNvSpPr>
          <p:nvPr/>
        </p:nvSpPr>
        <p:spPr bwMode="auto">
          <a:xfrm>
            <a:off x="2551113" y="1500570"/>
            <a:ext cx="125412" cy="307975"/>
          </a:xfrm>
          <a:custGeom>
            <a:avLst/>
            <a:gdLst>
              <a:gd name="T0" fmla="*/ 0 w 125307"/>
              <a:gd name="T1" fmla="*/ 0 h 331469"/>
              <a:gd name="T2" fmla="*/ 11863 w 125307"/>
              <a:gd name="T3" fmla="*/ 7867 h 331469"/>
              <a:gd name="T4" fmla="*/ 125412 w 125307"/>
              <a:gd name="T5" fmla="*/ 157921 h 331469"/>
              <a:gd name="T6" fmla="*/ 11863 w 125307"/>
              <a:gd name="T7" fmla="*/ 307975 h 331469"/>
              <a:gd name="T8" fmla="*/ 0 w 125307"/>
              <a:gd name="T9" fmla="*/ 307975 h 331469"/>
              <a:gd name="T10" fmla="*/ 71180 w 125307"/>
              <a:gd name="T11" fmla="*/ 157921 h 331469"/>
              <a:gd name="T12" fmla="*/ 0 w 125307"/>
              <a:gd name="T13" fmla="*/ 0 h 3314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307" h="331469">
                <a:moveTo>
                  <a:pt x="0" y="0"/>
                </a:moveTo>
                <a:lnTo>
                  <a:pt x="11853" y="8467"/>
                </a:lnTo>
                <a:lnTo>
                  <a:pt x="125307" y="169968"/>
                </a:lnTo>
                <a:lnTo>
                  <a:pt x="11853" y="331469"/>
                </a:lnTo>
                <a:lnTo>
                  <a:pt x="0" y="331469"/>
                </a:lnTo>
                <a:lnTo>
                  <a:pt x="71120" y="169968"/>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cxnSp>
        <p:nvCxnSpPr>
          <p:cNvPr id="92" name="Straight Connector 111"/>
          <p:cNvCxnSpPr>
            <a:cxnSpLocks noChangeShapeType="1"/>
          </p:cNvCxnSpPr>
          <p:nvPr/>
        </p:nvCxnSpPr>
        <p:spPr bwMode="auto">
          <a:xfrm flipV="1">
            <a:off x="1968500" y="1654557"/>
            <a:ext cx="561975" cy="3175"/>
          </a:xfrm>
          <a:prstGeom prst="line">
            <a:avLst/>
          </a:prstGeom>
          <a:noFill/>
          <a:ln w="19050"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93" name="Chevron 5119"/>
          <p:cNvSpPr>
            <a:spLocks/>
          </p:cNvSpPr>
          <p:nvPr/>
        </p:nvSpPr>
        <p:spPr bwMode="auto">
          <a:xfrm>
            <a:off x="2551113" y="2694370"/>
            <a:ext cx="125412" cy="307975"/>
          </a:xfrm>
          <a:custGeom>
            <a:avLst/>
            <a:gdLst>
              <a:gd name="T0" fmla="*/ 0 w 125307"/>
              <a:gd name="T1" fmla="*/ 0 h 331469"/>
              <a:gd name="T2" fmla="*/ 11863 w 125307"/>
              <a:gd name="T3" fmla="*/ 7318 h 331469"/>
              <a:gd name="T4" fmla="*/ 125412 w 125307"/>
              <a:gd name="T5" fmla="*/ 146903 h 331469"/>
              <a:gd name="T6" fmla="*/ 11863 w 125307"/>
              <a:gd name="T7" fmla="*/ 286488 h 331469"/>
              <a:gd name="T8" fmla="*/ 0 w 125307"/>
              <a:gd name="T9" fmla="*/ 286488 h 331469"/>
              <a:gd name="T10" fmla="*/ 71180 w 125307"/>
              <a:gd name="T11" fmla="*/ 146903 h 331469"/>
              <a:gd name="T12" fmla="*/ 0 w 125307"/>
              <a:gd name="T13" fmla="*/ 0 h 3314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307" h="331469">
                <a:moveTo>
                  <a:pt x="0" y="0"/>
                </a:moveTo>
                <a:lnTo>
                  <a:pt x="11853" y="8467"/>
                </a:lnTo>
                <a:lnTo>
                  <a:pt x="125307" y="169968"/>
                </a:lnTo>
                <a:lnTo>
                  <a:pt x="11853" y="331469"/>
                </a:lnTo>
                <a:lnTo>
                  <a:pt x="0" y="331469"/>
                </a:lnTo>
                <a:lnTo>
                  <a:pt x="71120" y="169968"/>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94" name="Picture 46"/>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8269288" y="2561020"/>
            <a:ext cx="3000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8"/>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rot="20264354">
            <a:off x="7837488" y="2607057"/>
            <a:ext cx="2286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49"/>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8647113" y="2784857"/>
            <a:ext cx="2730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45"/>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rot="4089545">
            <a:off x="8002588" y="3511932"/>
            <a:ext cx="2381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47"/>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rot="15951169">
            <a:off x="8533607" y="3131726"/>
            <a:ext cx="171450"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4419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zh-CN" altLang="en-US" dirty="0" smtClean="0"/>
              <a:t>安全威胁情报应用示例之</a:t>
            </a:r>
            <a:r>
              <a:rPr kumimoji="1" lang="en-US" altLang="zh-CN" dirty="0" smtClean="0"/>
              <a:t>IBM </a:t>
            </a:r>
            <a:r>
              <a:rPr kumimoji="1" lang="en-US" altLang="zh-CN" dirty="0" err="1" smtClean="0"/>
              <a:t>QRadar</a:t>
            </a:r>
            <a:r>
              <a:rPr kumimoji="1" lang="en-US" altLang="zh-CN" dirty="0" smtClean="0"/>
              <a:t> SIP</a:t>
            </a:r>
            <a:endParaRPr kumimoji="1" lang="zh-CN" altLang="en-US" dirty="0"/>
          </a:p>
        </p:txBody>
      </p:sp>
      <p:grpSp>
        <p:nvGrpSpPr>
          <p:cNvPr id="2" name="组 1"/>
          <p:cNvGrpSpPr/>
          <p:nvPr/>
        </p:nvGrpSpPr>
        <p:grpSpPr>
          <a:xfrm>
            <a:off x="968932" y="1421835"/>
            <a:ext cx="7086600" cy="4114800"/>
            <a:chOff x="838200" y="1235075"/>
            <a:chExt cx="7086600" cy="5181600"/>
          </a:xfrm>
        </p:grpSpPr>
        <p:sp>
          <p:nvSpPr>
            <p:cNvPr id="100" name="Rounded Rectangle 3"/>
            <p:cNvSpPr>
              <a:spLocks noChangeArrowheads="1"/>
            </p:cNvSpPr>
            <p:nvPr/>
          </p:nvSpPr>
          <p:spPr bwMode="auto">
            <a:xfrm>
              <a:off x="838200" y="1235075"/>
              <a:ext cx="7086600" cy="914400"/>
            </a:xfrm>
            <a:prstGeom prst="roundRect">
              <a:avLst>
                <a:gd name="adj" fmla="val 16667"/>
              </a:avLst>
            </a:prstGeom>
            <a:solidFill>
              <a:srgbClr val="FFFFFF"/>
            </a:solidFill>
            <a:ln w="25400" algn="ctr">
              <a:solidFill>
                <a:srgbClr val="D9D9D9"/>
              </a:solidFill>
              <a:round/>
              <a:headEnd/>
              <a:tailEnd/>
            </a:ln>
            <a:effectLst>
              <a:outerShdw dist="38100" dir="5400000" algn="t" rotWithShape="0">
                <a:srgbClr val="000000">
                  <a:alpha val="39999"/>
                </a:srgbClr>
              </a:outerShdw>
            </a:effectLst>
          </p:spPr>
          <p:txBody>
            <a:bodyPr anchor="ctr"/>
            <a:lstStyle/>
            <a:p>
              <a:pPr algn="ctr">
                <a:defRPr/>
              </a:pPr>
              <a:endParaRPr lang="en-US">
                <a:solidFill>
                  <a:schemeClr val="lt1"/>
                </a:solidFill>
                <a:latin typeface="+mn-lt"/>
                <a:ea typeface="+mn-ea"/>
                <a:cs typeface="+mn-cs"/>
              </a:endParaRPr>
            </a:p>
          </p:txBody>
        </p:sp>
        <p:pic>
          <p:nvPicPr>
            <p:cNvPr id="101" name="Picture 2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33800" y="1714500"/>
              <a:ext cx="56038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27" descr="QRadar-FreeEdition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2500" y="1311275"/>
              <a:ext cx="12350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28" descr="QRadarLogManagerLogo.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93925" y="1311275"/>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33"/>
            <p:cNvGrpSpPr>
              <a:grpSpLocks/>
            </p:cNvGrpSpPr>
            <p:nvPr/>
          </p:nvGrpSpPr>
          <p:grpSpPr bwMode="auto">
            <a:xfrm>
              <a:off x="2152650" y="1822450"/>
              <a:ext cx="1371600" cy="304800"/>
              <a:chOff x="1524000" y="1600200"/>
              <a:chExt cx="1371600" cy="304799"/>
            </a:xfrm>
          </p:grpSpPr>
          <p:pic>
            <p:nvPicPr>
              <p:cNvPr id="105" name="Picture 2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0800000">
                <a:off x="1524000" y="1676399"/>
                <a:ext cx="1371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32" descr="3100 FRONT VIEW.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6400" y="1600200"/>
                <a:ext cx="1143003" cy="20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Text Box 58"/>
            <p:cNvSpPr txBox="1">
              <a:spLocks noChangeArrowheads="1"/>
            </p:cNvSpPr>
            <p:nvPr/>
          </p:nvSpPr>
          <p:spPr bwMode="auto">
            <a:xfrm>
              <a:off x="4573588" y="1387475"/>
              <a:ext cx="3281362" cy="554038"/>
            </a:xfrm>
            <a:prstGeom prst="rect">
              <a:avLst/>
            </a:prstGeom>
            <a:noFill/>
            <a:ln w="9525">
              <a:noFill/>
              <a:miter lim="800000"/>
              <a:headEnd/>
              <a:tailEnd/>
            </a:ln>
          </p:spPr>
          <p:txBody>
            <a:bodyPr>
              <a:spAutoFit/>
            </a:bodyPr>
            <a:lstStyle/>
            <a:p>
              <a:pPr marL="347663" lvl="1" indent="-115888">
                <a:buFont typeface="Arial" charset="0"/>
                <a:buChar char="•"/>
                <a:defRPr/>
              </a:pPr>
              <a:r>
                <a:rPr lang="en-US" sz="1000" dirty="0">
                  <a:solidFill>
                    <a:srgbClr val="645C53"/>
                  </a:solidFill>
                  <a:latin typeface="+mj-lt"/>
                  <a:ea typeface="+mn-ea"/>
                  <a:cs typeface="+mn-cs"/>
                </a:rPr>
                <a:t>Turnkey log management</a:t>
              </a:r>
            </a:p>
            <a:p>
              <a:pPr marL="347663" lvl="1" indent="-115888">
                <a:buFont typeface="Arial" charset="0"/>
                <a:buChar char="•"/>
                <a:defRPr/>
              </a:pPr>
              <a:r>
                <a:rPr lang="en-US" sz="1000" dirty="0">
                  <a:solidFill>
                    <a:srgbClr val="645C53"/>
                  </a:solidFill>
                  <a:latin typeface="+mj-lt"/>
                  <a:ea typeface="+mn-ea"/>
                  <a:cs typeface="+mn-cs"/>
                </a:rPr>
                <a:t>SME to Enterprise</a:t>
              </a:r>
            </a:p>
            <a:p>
              <a:pPr marL="347663" lvl="1" indent="-115888">
                <a:buFont typeface="Arial" charset="0"/>
                <a:buChar char="•"/>
                <a:defRPr/>
              </a:pPr>
              <a:r>
                <a:rPr lang="en-US" sz="1000" dirty="0">
                  <a:solidFill>
                    <a:srgbClr val="645C53"/>
                  </a:solidFill>
                  <a:latin typeface="+mj-lt"/>
                  <a:ea typeface="+mn-ea"/>
                  <a:cs typeface="+mn-cs"/>
                </a:rPr>
                <a:t>Upgradeable to enterprise SIEM</a:t>
              </a:r>
            </a:p>
          </p:txBody>
        </p:sp>
        <p:sp>
          <p:nvSpPr>
            <p:cNvPr id="108" name="Rounded Rectangle 11"/>
            <p:cNvSpPr>
              <a:spLocks noChangeArrowheads="1"/>
            </p:cNvSpPr>
            <p:nvPr/>
          </p:nvSpPr>
          <p:spPr bwMode="auto">
            <a:xfrm>
              <a:off x="838200" y="2301875"/>
              <a:ext cx="7086600" cy="914400"/>
            </a:xfrm>
            <a:prstGeom prst="roundRect">
              <a:avLst>
                <a:gd name="adj" fmla="val 16667"/>
              </a:avLst>
            </a:prstGeom>
            <a:solidFill>
              <a:srgbClr val="FFFFFF"/>
            </a:solidFill>
            <a:ln w="25400" algn="ctr">
              <a:solidFill>
                <a:srgbClr val="D9D9D9"/>
              </a:solidFill>
              <a:round/>
              <a:headEnd/>
              <a:tailEnd/>
            </a:ln>
            <a:effectLst>
              <a:outerShdw dist="38100" dir="5400000" algn="t" rotWithShape="0">
                <a:srgbClr val="000000">
                  <a:alpha val="39999"/>
                </a:srgbClr>
              </a:outerShdw>
            </a:effectLst>
          </p:spPr>
          <p:txBody>
            <a:bodyPr anchor="ctr"/>
            <a:lstStyle/>
            <a:p>
              <a:pPr algn="ctr">
                <a:defRPr/>
              </a:pPr>
              <a:endParaRPr lang="en-US">
                <a:solidFill>
                  <a:schemeClr val="lt1"/>
                </a:solidFill>
                <a:latin typeface="+mn-lt"/>
                <a:ea typeface="+mn-ea"/>
                <a:cs typeface="+mn-cs"/>
              </a:endParaRPr>
            </a:p>
          </p:txBody>
        </p:sp>
        <p:grpSp>
          <p:nvGrpSpPr>
            <p:cNvPr id="109" name="Group 37"/>
            <p:cNvGrpSpPr>
              <a:grpSpLocks/>
            </p:cNvGrpSpPr>
            <p:nvPr/>
          </p:nvGrpSpPr>
          <p:grpSpPr bwMode="auto">
            <a:xfrm>
              <a:off x="3403600" y="2663825"/>
              <a:ext cx="1371600" cy="304800"/>
              <a:chOff x="1524000" y="1600200"/>
              <a:chExt cx="1371600" cy="304799"/>
            </a:xfrm>
          </p:grpSpPr>
          <p:pic>
            <p:nvPicPr>
              <p:cNvPr id="110" name="Picture 2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0800000">
                <a:off x="1524000" y="1676399"/>
                <a:ext cx="1371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39" descr="3100 FRONT VIEW.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6400" y="1600200"/>
                <a:ext cx="1143003" cy="20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 name="Picture 40" descr="QRadarSIEM.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193925" y="2500313"/>
              <a:ext cx="123507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41"/>
            <p:cNvSpPr>
              <a:spLocks noChangeArrowheads="1"/>
            </p:cNvSpPr>
            <p:nvPr/>
          </p:nvSpPr>
          <p:spPr bwMode="auto">
            <a:xfrm>
              <a:off x="4573588" y="2378075"/>
              <a:ext cx="3224212" cy="708025"/>
            </a:xfrm>
            <a:prstGeom prst="rect">
              <a:avLst/>
            </a:prstGeom>
            <a:noFill/>
            <a:ln w="9525">
              <a:noFill/>
              <a:miter lim="800000"/>
              <a:headEnd/>
              <a:tailEnd/>
            </a:ln>
          </p:spPr>
          <p:txBody>
            <a:bodyPr>
              <a:spAutoFit/>
            </a:bodyPr>
            <a:lstStyle/>
            <a:p>
              <a:pPr marL="347663" lvl="1" indent="-115888">
                <a:buFont typeface="Arial" charset="0"/>
                <a:buChar char="•"/>
                <a:defRPr/>
              </a:pPr>
              <a:r>
                <a:rPr lang="en-US" sz="1000" dirty="0">
                  <a:solidFill>
                    <a:srgbClr val="645C53"/>
                  </a:solidFill>
                  <a:latin typeface="+mj-lt"/>
                  <a:ea typeface="+mn-ea"/>
                  <a:cs typeface="+mn-cs"/>
                </a:rPr>
                <a:t>Integrated log, threat, risk &amp; compliance mgmt.</a:t>
              </a:r>
            </a:p>
            <a:p>
              <a:pPr marL="347663" lvl="1" indent="-115888">
                <a:buFont typeface="Arial" charset="0"/>
                <a:buChar char="•"/>
                <a:defRPr/>
              </a:pPr>
              <a:r>
                <a:rPr lang="en-US" sz="1000" dirty="0">
                  <a:solidFill>
                    <a:srgbClr val="645C53"/>
                  </a:solidFill>
                  <a:latin typeface="+mj-lt"/>
                  <a:ea typeface="+mn-ea"/>
                  <a:cs typeface="+mn-cs"/>
                </a:rPr>
                <a:t>Sophisticated event analytics</a:t>
              </a:r>
            </a:p>
            <a:p>
              <a:pPr marL="347663" lvl="1" indent="-115888">
                <a:buFont typeface="Arial" charset="0"/>
                <a:buChar char="•"/>
                <a:defRPr/>
              </a:pPr>
              <a:r>
                <a:rPr lang="en-US" sz="1000" dirty="0">
                  <a:solidFill>
                    <a:srgbClr val="645C53"/>
                  </a:solidFill>
                  <a:latin typeface="+mj-lt"/>
                  <a:ea typeface="+mn-ea"/>
                  <a:cs typeface="+mn-cs"/>
                </a:rPr>
                <a:t>Asset profiling and flow analytics</a:t>
              </a:r>
            </a:p>
            <a:p>
              <a:pPr marL="347663" lvl="1" indent="-115888">
                <a:buFont typeface="Arial" charset="0"/>
                <a:buChar char="•"/>
                <a:defRPr/>
              </a:pPr>
              <a:r>
                <a:rPr lang="en-US" sz="1000" dirty="0">
                  <a:solidFill>
                    <a:srgbClr val="645C53"/>
                  </a:solidFill>
                  <a:latin typeface="+mj-lt"/>
                  <a:ea typeface="+mn-ea"/>
                  <a:cs typeface="+mn-cs"/>
                </a:rPr>
                <a:t>Offense management and workflow</a:t>
              </a:r>
            </a:p>
          </p:txBody>
        </p:sp>
        <p:sp>
          <p:nvSpPr>
            <p:cNvPr id="114" name="Rounded Rectangle 17"/>
            <p:cNvSpPr>
              <a:spLocks noChangeArrowheads="1"/>
            </p:cNvSpPr>
            <p:nvPr/>
          </p:nvSpPr>
          <p:spPr bwMode="auto">
            <a:xfrm>
              <a:off x="838200" y="3368675"/>
              <a:ext cx="7086600" cy="914400"/>
            </a:xfrm>
            <a:prstGeom prst="roundRect">
              <a:avLst>
                <a:gd name="adj" fmla="val 16667"/>
              </a:avLst>
            </a:prstGeom>
            <a:solidFill>
              <a:srgbClr val="FFFFFF"/>
            </a:solidFill>
            <a:ln w="25400" algn="ctr">
              <a:solidFill>
                <a:srgbClr val="D9D9D9"/>
              </a:solidFill>
              <a:round/>
              <a:headEnd/>
              <a:tailEnd/>
            </a:ln>
            <a:effectLst>
              <a:outerShdw dist="38100" dir="5400000" algn="t" rotWithShape="0">
                <a:srgbClr val="000000">
                  <a:alpha val="39999"/>
                </a:srgbClr>
              </a:outerShdw>
            </a:effectLst>
          </p:spPr>
          <p:txBody>
            <a:bodyPr anchor="ctr"/>
            <a:lstStyle/>
            <a:p>
              <a:pPr algn="ctr">
                <a:defRPr/>
              </a:pPr>
              <a:endParaRPr lang="en-US">
                <a:solidFill>
                  <a:schemeClr val="lt1"/>
                </a:solidFill>
                <a:latin typeface="+mn-lt"/>
                <a:ea typeface="+mn-ea"/>
                <a:cs typeface="+mn-cs"/>
              </a:endParaRPr>
            </a:p>
          </p:txBody>
        </p:sp>
        <p:sp>
          <p:nvSpPr>
            <p:cNvPr id="115" name="Text Box 58"/>
            <p:cNvSpPr txBox="1">
              <a:spLocks noChangeArrowheads="1"/>
            </p:cNvSpPr>
            <p:nvPr/>
          </p:nvSpPr>
          <p:spPr bwMode="auto">
            <a:xfrm>
              <a:off x="4573588" y="3571875"/>
              <a:ext cx="3325812" cy="549275"/>
            </a:xfrm>
            <a:prstGeom prst="rect">
              <a:avLst/>
            </a:prstGeom>
            <a:noFill/>
            <a:ln w="9525">
              <a:noFill/>
              <a:miter lim="800000"/>
              <a:headEnd/>
              <a:tailEnd/>
            </a:ln>
          </p:spPr>
          <p:txBody>
            <a:bodyPr>
              <a:spAutoFit/>
            </a:bodyPr>
            <a:lstStyle/>
            <a:p>
              <a:pPr marL="347663" lvl="1" indent="-115888">
                <a:buFont typeface="Arial" charset="0"/>
                <a:buChar char="•"/>
                <a:defRPr/>
              </a:pPr>
              <a:r>
                <a:rPr lang="en-US" sz="1000" dirty="0">
                  <a:solidFill>
                    <a:srgbClr val="645C53"/>
                  </a:solidFill>
                  <a:latin typeface="+mj-lt"/>
                  <a:ea typeface="+mn-ea"/>
                  <a:cs typeface="+mn-cs"/>
                </a:rPr>
                <a:t>Predictive threat modeling &amp; simulation</a:t>
              </a:r>
            </a:p>
            <a:p>
              <a:pPr marL="347663" lvl="1" indent="-115888">
                <a:buFont typeface="Arial" charset="0"/>
                <a:buChar char="•"/>
                <a:defRPr/>
              </a:pPr>
              <a:r>
                <a:rPr lang="en-US" sz="1000" dirty="0">
                  <a:solidFill>
                    <a:srgbClr val="645C53"/>
                  </a:solidFill>
                  <a:latin typeface="+mj-lt"/>
                  <a:ea typeface="+mn-ea"/>
                  <a:cs typeface="+mn-cs"/>
                </a:rPr>
                <a:t>Scalable configuration monitoring and audit</a:t>
              </a:r>
            </a:p>
            <a:p>
              <a:pPr marL="347663" lvl="1" indent="-115888">
                <a:buFont typeface="Arial" charset="0"/>
                <a:buChar char="•"/>
                <a:defRPr/>
              </a:pPr>
              <a:r>
                <a:rPr lang="en-US" sz="1000" dirty="0">
                  <a:solidFill>
                    <a:srgbClr val="645C53"/>
                  </a:solidFill>
                  <a:latin typeface="+mj-lt"/>
                  <a:ea typeface="+mn-ea"/>
                  <a:cs typeface="+mn-cs"/>
                </a:rPr>
                <a:t>Advanced threat visualization and impact analysis</a:t>
              </a:r>
            </a:p>
          </p:txBody>
        </p:sp>
        <p:pic>
          <p:nvPicPr>
            <p:cNvPr id="116" name="Picture 45" descr="QRadarRiskManager.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181225" y="3600450"/>
              <a:ext cx="12350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7" name="Group 46"/>
            <p:cNvGrpSpPr>
              <a:grpSpLocks/>
            </p:cNvGrpSpPr>
            <p:nvPr/>
          </p:nvGrpSpPr>
          <p:grpSpPr bwMode="auto">
            <a:xfrm>
              <a:off x="3403600" y="3749675"/>
              <a:ext cx="1371600" cy="304800"/>
              <a:chOff x="1524000" y="1600200"/>
              <a:chExt cx="1371600" cy="304799"/>
            </a:xfrm>
          </p:grpSpPr>
          <p:pic>
            <p:nvPicPr>
              <p:cNvPr id="118" name="Picture 2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0800000">
                <a:off x="1524000" y="1676399"/>
                <a:ext cx="1371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48" descr="3100 FRONT VIEW.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6400" y="1600200"/>
                <a:ext cx="1143003" cy="20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0" name="Rounded Rectangle 23"/>
            <p:cNvSpPr>
              <a:spLocks noChangeArrowheads="1"/>
            </p:cNvSpPr>
            <p:nvPr/>
          </p:nvSpPr>
          <p:spPr bwMode="auto">
            <a:xfrm>
              <a:off x="838200" y="4435475"/>
              <a:ext cx="7086600" cy="914400"/>
            </a:xfrm>
            <a:prstGeom prst="roundRect">
              <a:avLst>
                <a:gd name="adj" fmla="val 16667"/>
              </a:avLst>
            </a:prstGeom>
            <a:solidFill>
              <a:srgbClr val="FFFFFF"/>
            </a:solidFill>
            <a:ln w="25400" algn="ctr">
              <a:solidFill>
                <a:srgbClr val="D9D9D9"/>
              </a:solidFill>
              <a:round/>
              <a:headEnd/>
              <a:tailEnd/>
            </a:ln>
            <a:effectLst>
              <a:outerShdw dist="38100" dir="5400000" algn="t" rotWithShape="0">
                <a:srgbClr val="000000">
                  <a:alpha val="39999"/>
                </a:srgbClr>
              </a:outerShdw>
            </a:effectLst>
          </p:spPr>
          <p:txBody>
            <a:bodyPr anchor="ctr"/>
            <a:lstStyle/>
            <a:p>
              <a:pPr algn="ctr">
                <a:defRPr/>
              </a:pPr>
              <a:endParaRPr lang="en-US" dirty="0">
                <a:solidFill>
                  <a:schemeClr val="lt1"/>
                </a:solidFill>
                <a:latin typeface="+mn-lt"/>
                <a:ea typeface="+mn-ea"/>
                <a:cs typeface="+mn-cs"/>
              </a:endParaRPr>
            </a:p>
          </p:txBody>
        </p:sp>
        <p:sp>
          <p:nvSpPr>
            <p:cNvPr id="121" name="Rounded Rectangle 25"/>
            <p:cNvSpPr>
              <a:spLocks noChangeArrowheads="1"/>
            </p:cNvSpPr>
            <p:nvPr/>
          </p:nvSpPr>
          <p:spPr bwMode="auto">
            <a:xfrm>
              <a:off x="838200" y="5502275"/>
              <a:ext cx="7086600" cy="914400"/>
            </a:xfrm>
            <a:prstGeom prst="roundRect">
              <a:avLst>
                <a:gd name="adj" fmla="val 16667"/>
              </a:avLst>
            </a:prstGeom>
            <a:solidFill>
              <a:srgbClr val="FFFFFF"/>
            </a:solidFill>
            <a:ln w="25400" algn="ctr">
              <a:solidFill>
                <a:srgbClr val="D9D9D9"/>
              </a:solidFill>
              <a:round/>
              <a:headEnd/>
              <a:tailEnd/>
            </a:ln>
            <a:effectLst>
              <a:outerShdw dist="38100" dir="5400000" algn="t" rotWithShape="0">
                <a:srgbClr val="000000">
                  <a:alpha val="39999"/>
                </a:srgbClr>
              </a:outerShdw>
            </a:effectLst>
          </p:spPr>
          <p:txBody>
            <a:bodyPr anchor="ctr"/>
            <a:lstStyle/>
            <a:p>
              <a:pPr algn="ctr">
                <a:defRPr/>
              </a:pPr>
              <a:endParaRPr lang="en-US" dirty="0">
                <a:solidFill>
                  <a:schemeClr val="lt1"/>
                </a:solidFill>
                <a:latin typeface="+mn-lt"/>
                <a:ea typeface="+mn-ea"/>
                <a:cs typeface="+mn-cs"/>
              </a:endParaRPr>
            </a:p>
          </p:txBody>
        </p:sp>
        <p:pic>
          <p:nvPicPr>
            <p:cNvPr id="122" name="Picture 23"/>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35400" y="6010275"/>
              <a:ext cx="584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Rounded Rectangle 12"/>
            <p:cNvSpPr>
              <a:spLocks noChangeArrowheads="1"/>
            </p:cNvSpPr>
            <p:nvPr/>
          </p:nvSpPr>
          <p:spPr bwMode="auto">
            <a:xfrm>
              <a:off x="838200" y="2301875"/>
              <a:ext cx="1216025" cy="914400"/>
            </a:xfrm>
            <a:prstGeom prst="roundRect">
              <a:avLst>
                <a:gd name="adj" fmla="val 16667"/>
              </a:avLst>
            </a:prstGeom>
            <a:solidFill>
              <a:srgbClr val="92D050">
                <a:alpha val="70979"/>
              </a:srgbClr>
            </a:solidFill>
            <a:ln w="28575" algn="ctr">
              <a:solidFill>
                <a:srgbClr val="FFFFFF"/>
              </a:solidFill>
              <a:round/>
              <a:headEnd/>
              <a:tailEnd/>
            </a:ln>
          </p:spPr>
          <p:txBody>
            <a:bodyPr lIns="0" rIns="0" anchor="ctr"/>
            <a:lstStyle/>
            <a:p>
              <a:pPr algn="ctr" eaLnBrk="0" hangingPunct="0"/>
              <a:r>
                <a:rPr lang="en-US" sz="1200" b="1">
                  <a:solidFill>
                    <a:srgbClr val="000000"/>
                  </a:solidFill>
                </a:rPr>
                <a:t>SIEM</a:t>
              </a:r>
            </a:p>
          </p:txBody>
        </p:sp>
        <p:sp>
          <p:nvSpPr>
            <p:cNvPr id="124" name="Rounded Rectangle 12"/>
            <p:cNvSpPr>
              <a:spLocks noChangeArrowheads="1"/>
            </p:cNvSpPr>
            <p:nvPr/>
          </p:nvSpPr>
          <p:spPr bwMode="auto">
            <a:xfrm>
              <a:off x="838200" y="1235075"/>
              <a:ext cx="1216025" cy="914400"/>
            </a:xfrm>
            <a:prstGeom prst="roundRect">
              <a:avLst>
                <a:gd name="adj" fmla="val 16667"/>
              </a:avLst>
            </a:prstGeom>
            <a:solidFill>
              <a:srgbClr val="92D050">
                <a:alpha val="70979"/>
              </a:srgbClr>
            </a:solidFill>
            <a:ln w="28575" algn="ctr">
              <a:solidFill>
                <a:srgbClr val="FFFFFF"/>
              </a:solidFill>
              <a:round/>
              <a:headEnd/>
              <a:tailEnd/>
            </a:ln>
          </p:spPr>
          <p:txBody>
            <a:bodyPr lIns="0" rIns="0" anchor="ctr"/>
            <a:lstStyle/>
            <a:p>
              <a:pPr algn="ctr" eaLnBrk="0" hangingPunct="0"/>
              <a:r>
                <a:rPr lang="en-US" sz="1200" b="1">
                  <a:solidFill>
                    <a:srgbClr val="000000"/>
                  </a:solidFill>
                </a:rPr>
                <a:t>Log Management</a:t>
              </a:r>
            </a:p>
          </p:txBody>
        </p:sp>
        <p:sp>
          <p:nvSpPr>
            <p:cNvPr id="125" name="Rounded Rectangle 12"/>
            <p:cNvSpPr>
              <a:spLocks noChangeArrowheads="1"/>
            </p:cNvSpPr>
            <p:nvPr/>
          </p:nvSpPr>
          <p:spPr bwMode="auto">
            <a:xfrm>
              <a:off x="838200" y="3368675"/>
              <a:ext cx="1216025" cy="914400"/>
            </a:xfrm>
            <a:prstGeom prst="roundRect">
              <a:avLst>
                <a:gd name="adj" fmla="val 16667"/>
              </a:avLst>
            </a:prstGeom>
            <a:solidFill>
              <a:srgbClr val="92D050">
                <a:alpha val="70979"/>
              </a:srgbClr>
            </a:solidFill>
            <a:ln w="28575" algn="ctr">
              <a:solidFill>
                <a:srgbClr val="FFFFFF"/>
              </a:solidFill>
              <a:round/>
              <a:headEnd/>
              <a:tailEnd/>
            </a:ln>
          </p:spPr>
          <p:txBody>
            <a:bodyPr lIns="0" rIns="0" anchor="ctr"/>
            <a:lstStyle/>
            <a:p>
              <a:pPr algn="ctr" eaLnBrk="0" hangingPunct="0">
                <a:spcAft>
                  <a:spcPts val="300"/>
                </a:spcAft>
              </a:pPr>
              <a:r>
                <a:rPr lang="en-US" sz="1200" b="1">
                  <a:solidFill>
                    <a:srgbClr val="000000"/>
                  </a:solidFill>
                </a:rPr>
                <a:t>Risk &amp; Configuration Management</a:t>
              </a:r>
              <a:endParaRPr lang="en-US" sz="1000" b="1">
                <a:solidFill>
                  <a:srgbClr val="000000"/>
                </a:solidFill>
              </a:endParaRPr>
            </a:p>
          </p:txBody>
        </p:sp>
        <p:sp>
          <p:nvSpPr>
            <p:cNvPr id="126" name="Rounded Rectangle 12"/>
            <p:cNvSpPr>
              <a:spLocks noChangeArrowheads="1"/>
            </p:cNvSpPr>
            <p:nvPr/>
          </p:nvSpPr>
          <p:spPr bwMode="auto">
            <a:xfrm>
              <a:off x="838200" y="4435475"/>
              <a:ext cx="1216025" cy="914400"/>
            </a:xfrm>
            <a:prstGeom prst="roundRect">
              <a:avLst>
                <a:gd name="adj" fmla="val 16667"/>
              </a:avLst>
            </a:prstGeom>
            <a:solidFill>
              <a:srgbClr val="92D050">
                <a:alpha val="70979"/>
              </a:srgbClr>
            </a:solidFill>
            <a:ln w="28575" algn="ctr">
              <a:solidFill>
                <a:srgbClr val="FFFFFF"/>
              </a:solidFill>
              <a:round/>
              <a:headEnd/>
              <a:tailEnd/>
            </a:ln>
          </p:spPr>
          <p:txBody>
            <a:bodyPr lIns="0" rIns="0" anchor="ctr"/>
            <a:lstStyle/>
            <a:p>
              <a:pPr algn="ctr" eaLnBrk="0" hangingPunct="0">
                <a:spcAft>
                  <a:spcPts val="300"/>
                </a:spcAft>
              </a:pPr>
              <a:r>
                <a:rPr lang="en-US" sz="1200" b="1">
                  <a:solidFill>
                    <a:srgbClr val="000000"/>
                  </a:solidFill>
                </a:rPr>
                <a:t>Network Activity &amp; Anomaly Detection</a:t>
              </a:r>
              <a:endParaRPr lang="en-US" sz="1000" b="1">
                <a:solidFill>
                  <a:srgbClr val="000000"/>
                </a:solidFill>
              </a:endParaRPr>
            </a:p>
          </p:txBody>
        </p:sp>
        <p:sp>
          <p:nvSpPr>
            <p:cNvPr id="127" name="Rounded Rectangle 12"/>
            <p:cNvSpPr>
              <a:spLocks noChangeArrowheads="1"/>
            </p:cNvSpPr>
            <p:nvPr/>
          </p:nvSpPr>
          <p:spPr bwMode="auto">
            <a:xfrm>
              <a:off x="838200" y="5502275"/>
              <a:ext cx="1216025" cy="914400"/>
            </a:xfrm>
            <a:prstGeom prst="roundRect">
              <a:avLst>
                <a:gd name="adj" fmla="val 16667"/>
              </a:avLst>
            </a:prstGeom>
            <a:solidFill>
              <a:srgbClr val="92D050">
                <a:alpha val="70979"/>
              </a:srgbClr>
            </a:solidFill>
            <a:ln w="28575" algn="ctr">
              <a:solidFill>
                <a:srgbClr val="FFFFFF"/>
              </a:solidFill>
              <a:round/>
              <a:headEnd/>
              <a:tailEnd/>
            </a:ln>
          </p:spPr>
          <p:txBody>
            <a:bodyPr lIns="0" rIns="0" anchor="ctr"/>
            <a:lstStyle/>
            <a:p>
              <a:pPr algn="ctr" eaLnBrk="0" hangingPunct="0"/>
              <a:r>
                <a:rPr lang="en-US" sz="1200" b="1">
                  <a:solidFill>
                    <a:srgbClr val="000000"/>
                  </a:solidFill>
                </a:rPr>
                <a:t>Network and Application Visibility</a:t>
              </a:r>
            </a:p>
          </p:txBody>
        </p:sp>
        <p:pic>
          <p:nvPicPr>
            <p:cNvPr id="128" name="Picture 26" descr="QRadar QFlow logo.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557588" y="4529138"/>
              <a:ext cx="10191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29" descr="QRadar SIEM logo.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24088" y="4540250"/>
              <a:ext cx="10858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8" descr="QRadar VFlow logo.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594100" y="5591175"/>
              <a:ext cx="993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31" descr="QRadar QFlow logo.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249488" y="5584825"/>
              <a:ext cx="102711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32" descr="3100 FRONT VIEW.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225675" y="5067300"/>
              <a:ext cx="1119188"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32" descr="3100 FRONT VIEW.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616325" y="5067300"/>
              <a:ext cx="1119188"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32" descr="3100 FRONT VIEW.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225675" y="6108700"/>
              <a:ext cx="1119188"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Text Box 58"/>
            <p:cNvSpPr txBox="1">
              <a:spLocks noChangeArrowheads="1"/>
            </p:cNvSpPr>
            <p:nvPr/>
          </p:nvSpPr>
          <p:spPr bwMode="auto">
            <a:xfrm>
              <a:off x="4573588" y="4589463"/>
              <a:ext cx="33258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MS PGothic" pitchFamily="34" charset="-128"/>
                </a:defRPr>
              </a:lvl1pPr>
              <a:lvl2pPr marL="347663" indent="-115888"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lvl="1" eaLnBrk="1" hangingPunct="1">
                <a:buFont typeface="Arial" charset="0"/>
                <a:buChar char="•"/>
              </a:pPr>
              <a:r>
                <a:rPr lang="en-US" sz="1000">
                  <a:solidFill>
                    <a:srgbClr val="645C53"/>
                  </a:solidFill>
                </a:rPr>
                <a:t>Network analytics</a:t>
              </a:r>
            </a:p>
            <a:p>
              <a:pPr lvl="1" eaLnBrk="1" hangingPunct="1">
                <a:buFont typeface="Arial" charset="0"/>
                <a:buChar char="•"/>
              </a:pPr>
              <a:r>
                <a:rPr lang="en-US" sz="1000">
                  <a:solidFill>
                    <a:srgbClr val="645C53"/>
                  </a:solidFill>
                </a:rPr>
                <a:t>Behavioral anomaly detection</a:t>
              </a:r>
            </a:p>
            <a:p>
              <a:pPr lvl="1" eaLnBrk="1" hangingPunct="1">
                <a:buFont typeface="Arial" charset="0"/>
                <a:buChar char="•"/>
              </a:pPr>
              <a:r>
                <a:rPr lang="en-US" sz="1000">
                  <a:solidFill>
                    <a:srgbClr val="645C53"/>
                  </a:solidFill>
                </a:rPr>
                <a:t>Fully integrated with SIEM</a:t>
              </a:r>
            </a:p>
          </p:txBody>
        </p:sp>
        <p:sp>
          <p:nvSpPr>
            <p:cNvPr id="136" name="Text Box 58"/>
            <p:cNvSpPr txBox="1">
              <a:spLocks noChangeArrowheads="1"/>
            </p:cNvSpPr>
            <p:nvPr/>
          </p:nvSpPr>
          <p:spPr bwMode="auto">
            <a:xfrm>
              <a:off x="4573588" y="5689600"/>
              <a:ext cx="33258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MS PGothic" pitchFamily="34" charset="-128"/>
                </a:defRPr>
              </a:lvl1pPr>
              <a:lvl2pPr marL="347663" indent="-115888"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lvl="1" eaLnBrk="1" hangingPunct="1">
                <a:buFont typeface="Arial" charset="0"/>
                <a:buChar char="•"/>
              </a:pPr>
              <a:r>
                <a:rPr lang="en-US" sz="1000">
                  <a:solidFill>
                    <a:srgbClr val="645C53"/>
                  </a:solidFill>
                </a:rPr>
                <a:t>Layer 7 application monitoring</a:t>
              </a:r>
            </a:p>
            <a:p>
              <a:pPr lvl="1" eaLnBrk="1" hangingPunct="1">
                <a:buFont typeface="Arial" charset="0"/>
                <a:buChar char="•"/>
              </a:pPr>
              <a:r>
                <a:rPr lang="en-US" sz="1000">
                  <a:solidFill>
                    <a:srgbClr val="645C53"/>
                  </a:solidFill>
                </a:rPr>
                <a:t>Content capture for deep insight</a:t>
              </a:r>
            </a:p>
            <a:p>
              <a:pPr lvl="1" eaLnBrk="1" hangingPunct="1">
                <a:buFont typeface="Arial" charset="0"/>
                <a:buChar char="•"/>
              </a:pPr>
              <a:r>
                <a:rPr lang="en-US" sz="1000">
                  <a:solidFill>
                    <a:srgbClr val="645C53"/>
                  </a:solidFill>
                </a:rPr>
                <a:t>Physical and virtual environments</a:t>
              </a:r>
            </a:p>
          </p:txBody>
        </p:sp>
      </p:grpSp>
      <p:sp>
        <p:nvSpPr>
          <p:cNvPr id="213" name="Title 1"/>
          <p:cNvSpPr txBox="1">
            <a:spLocks/>
          </p:cNvSpPr>
          <p:nvPr/>
        </p:nvSpPr>
        <p:spPr>
          <a:xfrm>
            <a:off x="219915" y="929893"/>
            <a:ext cx="8686800" cy="396875"/>
          </a:xfrm>
          <a:prstGeom prst="rect">
            <a:avLst/>
          </a:prstGeom>
        </p:spPr>
        <p:txBody>
          <a:bodyPr vert="horz" lIns="0" tIns="0" rIns="0" bIns="0" rtlCol="0" anchor="b" anchorCtr="0">
            <a:normAutofit/>
          </a:bodyPr>
          <a:lstStyle>
            <a:lvl1pPr algn="l" defTabSz="914400" rtl="0" eaLnBrk="1" latinLnBrk="0" hangingPunct="1">
              <a:lnSpc>
                <a:spcPts val="2600"/>
              </a:lnSpc>
              <a:spcBef>
                <a:spcPct val="0"/>
              </a:spcBef>
              <a:buNone/>
              <a:defRPr sz="2600" b="1" kern="1200">
                <a:solidFill>
                  <a:srgbClr val="000000"/>
                </a:solidFill>
                <a:latin typeface="微软雅黑"/>
                <a:ea typeface="微软雅黑"/>
                <a:cs typeface="微软雅黑"/>
              </a:defRPr>
            </a:lvl1pPr>
          </a:lstStyle>
          <a:p>
            <a:r>
              <a:rPr lang="en-US" altLang="zh-CN" sz="2000" dirty="0"/>
              <a:t>Fully Integrated Security Intelligence</a:t>
            </a:r>
          </a:p>
        </p:txBody>
      </p:sp>
    </p:spTree>
    <p:extLst>
      <p:ext uri="{BB962C8B-B14F-4D97-AF65-F5344CB8AC3E}">
        <p14:creationId xmlns:p14="http://schemas.microsoft.com/office/powerpoint/2010/main" val="35789216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zh-CN" altLang="en-US" dirty="0" smtClean="0"/>
              <a:t>安全威胁情报应用示例之</a:t>
            </a:r>
            <a:r>
              <a:rPr lang="en-US" altLang="zh-CN" dirty="0"/>
              <a:t>McAfee Threat Intelligence</a:t>
            </a:r>
            <a:endParaRPr kumimoji="1" lang="zh-CN" altLang="en-US" dirty="0"/>
          </a:p>
        </p:txBody>
      </p:sp>
      <p:pic>
        <p:nvPicPr>
          <p:cNvPr id="4" name="图片 3"/>
          <p:cNvPicPr>
            <a:picLocks noChangeAspect="1"/>
          </p:cNvPicPr>
          <p:nvPr/>
        </p:nvPicPr>
        <p:blipFill>
          <a:blip r:embed="rId2"/>
          <a:stretch>
            <a:fillRect/>
          </a:stretch>
        </p:blipFill>
        <p:spPr>
          <a:xfrm>
            <a:off x="747021" y="1074511"/>
            <a:ext cx="7695165" cy="4353395"/>
          </a:xfrm>
          <a:prstGeom prst="rect">
            <a:avLst/>
          </a:prstGeom>
        </p:spPr>
      </p:pic>
    </p:spTree>
    <p:extLst>
      <p:ext uri="{BB962C8B-B14F-4D97-AF65-F5344CB8AC3E}">
        <p14:creationId xmlns:p14="http://schemas.microsoft.com/office/powerpoint/2010/main" val="14906955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安全威胁情报体系的建设</a:t>
            </a:r>
            <a:endParaRPr kumimoji="1" lang="zh-CN" altLang="en-US" dirty="0"/>
          </a:p>
        </p:txBody>
      </p:sp>
    </p:spTree>
    <p:extLst>
      <p:ext uri="{BB962C8B-B14F-4D97-AF65-F5344CB8AC3E}">
        <p14:creationId xmlns:p14="http://schemas.microsoft.com/office/powerpoint/2010/main" val="40465369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2"/>
          </p:nvPr>
        </p:nvSpPr>
        <p:spPr/>
        <p:txBody>
          <a:bodyPr>
            <a:normAutofit fontScale="85000" lnSpcReduction="20000"/>
          </a:bodyPr>
          <a:lstStyle/>
          <a:p>
            <a:r>
              <a:rPr lang="en-US" altLang="zh-CN" b="1" dirty="0"/>
              <a:t>STIX - Structured Threat </a:t>
            </a:r>
            <a:r>
              <a:rPr lang="en-US" altLang="zh-CN" b="1" dirty="0" smtClean="0"/>
              <a:t>Information </a:t>
            </a:r>
            <a:r>
              <a:rPr lang="en-US" altLang="zh-CN" b="1" dirty="0" err="1" smtClean="0"/>
              <a:t>eXpression</a:t>
            </a:r>
            <a:r>
              <a:rPr lang="en-US" altLang="zh-CN" b="1" dirty="0" smtClean="0"/>
              <a:t> </a:t>
            </a:r>
            <a:endParaRPr lang="en-US" altLang="zh-CN" dirty="0"/>
          </a:p>
          <a:p>
            <a:r>
              <a:rPr lang="en-US" altLang="zh-CN" b="1" dirty="0"/>
              <a:t>TAXII - Trusted Automated </a:t>
            </a:r>
            <a:r>
              <a:rPr lang="en-US" altLang="zh-CN" b="1" dirty="0" err="1"/>
              <a:t>eXchange</a:t>
            </a:r>
            <a:r>
              <a:rPr lang="en-US" altLang="zh-CN" b="1" dirty="0"/>
              <a:t> of Indicator Information </a:t>
            </a:r>
          </a:p>
          <a:p>
            <a:r>
              <a:rPr lang="en-US" altLang="zh-CN" b="1" dirty="0" err="1"/>
              <a:t>CybOX</a:t>
            </a:r>
            <a:r>
              <a:rPr lang="en-US" altLang="zh-CN" b="1" dirty="0"/>
              <a:t> - Cyber Observable </a:t>
            </a:r>
            <a:r>
              <a:rPr lang="en-US" altLang="zh-CN" b="1" dirty="0" err="1"/>
              <a:t>eXpression</a:t>
            </a:r>
            <a:endParaRPr lang="en-US" altLang="zh-CN" b="1" dirty="0"/>
          </a:p>
          <a:p>
            <a:r>
              <a:rPr lang="en-US" altLang="zh-CN" b="1" dirty="0"/>
              <a:t>MAEC - Malware Attribute Enumeration and Characterization </a:t>
            </a:r>
          </a:p>
          <a:p>
            <a:r>
              <a:rPr lang="en-US" altLang="zh-CN" b="1" dirty="0" err="1"/>
              <a:t>OpenIOC</a:t>
            </a:r>
            <a:r>
              <a:rPr lang="en-US" altLang="zh-CN" b="1" dirty="0"/>
              <a:t> - Open sourced schema from </a:t>
            </a:r>
            <a:r>
              <a:rPr lang="en-US" altLang="zh-CN" b="1" dirty="0" err="1"/>
              <a:t>Mandiant</a:t>
            </a:r>
            <a:endParaRPr lang="en-US" altLang="zh-CN" b="1" dirty="0"/>
          </a:p>
          <a:p>
            <a:r>
              <a:rPr lang="en-US" altLang="zh-CN" b="1" dirty="0"/>
              <a:t>IODEF - Incident Object Description Exchange Format </a:t>
            </a:r>
          </a:p>
          <a:p>
            <a:r>
              <a:rPr lang="en-US" altLang="zh-CN" b="1" dirty="0"/>
              <a:t>CIF - Collective Intelligence Framework</a:t>
            </a:r>
          </a:p>
          <a:p>
            <a:r>
              <a:rPr lang="en-US" altLang="zh-CN" b="1" dirty="0"/>
              <a:t>IDXWG - Incident Data </a:t>
            </a:r>
            <a:r>
              <a:rPr lang="en-US" altLang="zh-CN" b="1" dirty="0" err="1"/>
              <a:t>eXchange</a:t>
            </a:r>
            <a:r>
              <a:rPr lang="en-US" altLang="zh-CN" b="1" dirty="0"/>
              <a:t> Working Group </a:t>
            </a:r>
          </a:p>
          <a:p>
            <a:endParaRPr kumimoji="1" lang="zh-CN" altLang="en-US" dirty="0"/>
          </a:p>
        </p:txBody>
      </p:sp>
      <p:sp>
        <p:nvSpPr>
          <p:cNvPr id="3" name="标题 2"/>
          <p:cNvSpPr>
            <a:spLocks noGrp="1"/>
          </p:cNvSpPr>
          <p:nvPr>
            <p:ph type="title"/>
          </p:nvPr>
        </p:nvSpPr>
        <p:spPr/>
        <p:txBody>
          <a:bodyPr/>
          <a:lstStyle/>
          <a:p>
            <a:r>
              <a:rPr kumimoji="1" lang="zh-CN" altLang="en-US" dirty="0" smtClean="0"/>
              <a:t>标准是最好的建设参考</a:t>
            </a:r>
            <a:endParaRPr kumimoji="1" lang="zh-CN" altLang="en-US" dirty="0"/>
          </a:p>
        </p:txBody>
      </p:sp>
    </p:spTree>
    <p:extLst>
      <p:ext uri="{BB962C8B-B14F-4D97-AF65-F5344CB8AC3E}">
        <p14:creationId xmlns:p14="http://schemas.microsoft.com/office/powerpoint/2010/main" val="5509251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主要协议和标准比较</a:t>
            </a:r>
            <a:endParaRPr kumimoji="1" lang="zh-CN" altLang="en-US" dirty="0"/>
          </a:p>
        </p:txBody>
      </p:sp>
      <p:pic>
        <p:nvPicPr>
          <p:cNvPr id="6" name="图片 5" descr="屏幕快照 2014-12-25 00.16.45.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557" y="1045884"/>
            <a:ext cx="8315036" cy="4678564"/>
          </a:xfrm>
          <a:prstGeom prst="rect">
            <a:avLst/>
          </a:prstGeom>
        </p:spPr>
      </p:pic>
    </p:spTree>
    <p:extLst>
      <p:ext uri="{BB962C8B-B14F-4D97-AF65-F5344CB8AC3E}">
        <p14:creationId xmlns:p14="http://schemas.microsoft.com/office/powerpoint/2010/main" val="36358562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latin typeface="微软雅黑"/>
                <a:ea typeface="微软雅黑"/>
                <a:cs typeface="微软雅黑"/>
              </a:rPr>
              <a:t>什么是安全威胁情报</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199127209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STIX</a:t>
            </a:r>
            <a:r>
              <a:rPr kumimoji="1" lang="zh-CN" altLang="en-US" dirty="0" smtClean="0"/>
              <a:t>标准要点浅析</a:t>
            </a:r>
            <a:endParaRPr kumimoji="1" lang="zh-CN" altLang="en-US" dirty="0"/>
          </a:p>
        </p:txBody>
      </p:sp>
      <p:pic>
        <p:nvPicPr>
          <p:cNvPr id="4" name="图片 3" descr="屏幕快照 2014-12-25 01.30.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3444" y="1106896"/>
            <a:ext cx="6108111" cy="4570752"/>
          </a:xfrm>
          <a:prstGeom prst="rect">
            <a:avLst/>
          </a:prstGeom>
        </p:spPr>
      </p:pic>
    </p:spTree>
    <p:extLst>
      <p:ext uri="{BB962C8B-B14F-4D97-AF65-F5344CB8AC3E}">
        <p14:creationId xmlns:p14="http://schemas.microsoft.com/office/powerpoint/2010/main" val="18812923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STIX</a:t>
            </a:r>
            <a:r>
              <a:rPr kumimoji="1" lang="zh-CN" altLang="en-US" dirty="0" smtClean="0"/>
              <a:t>标准要点浅析</a:t>
            </a:r>
            <a:endParaRPr kumimoji="1" lang="zh-CN" altLang="en-US" dirty="0"/>
          </a:p>
        </p:txBody>
      </p:sp>
      <p:pic>
        <p:nvPicPr>
          <p:cNvPr id="2" name="图片 1" descr="屏幕快照 2014-12-25 01.31.4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419" y="1105702"/>
            <a:ext cx="7967443" cy="4515918"/>
          </a:xfrm>
          <a:prstGeom prst="rect">
            <a:avLst/>
          </a:prstGeom>
        </p:spPr>
      </p:pic>
    </p:spTree>
    <p:extLst>
      <p:ext uri="{BB962C8B-B14F-4D97-AF65-F5344CB8AC3E}">
        <p14:creationId xmlns:p14="http://schemas.microsoft.com/office/powerpoint/2010/main" val="25833405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TAXII</a:t>
            </a:r>
            <a:r>
              <a:rPr kumimoji="1" lang="zh-CN" altLang="en-US" dirty="0" smtClean="0"/>
              <a:t>标准要点浅析</a:t>
            </a:r>
            <a:endParaRPr kumimoji="1" lang="zh-CN" altLang="en-US" dirty="0"/>
          </a:p>
        </p:txBody>
      </p:sp>
      <p:pic>
        <p:nvPicPr>
          <p:cNvPr id="4" name="图片 3" descr="屏幕快照 2014-12-25 01.36.2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037" y="1053248"/>
            <a:ext cx="7631283" cy="4480488"/>
          </a:xfrm>
          <a:prstGeom prst="rect">
            <a:avLst/>
          </a:prstGeom>
        </p:spPr>
      </p:pic>
    </p:spTree>
    <p:extLst>
      <p:ext uri="{BB962C8B-B14F-4D97-AF65-F5344CB8AC3E}">
        <p14:creationId xmlns:p14="http://schemas.microsoft.com/office/powerpoint/2010/main" val="34458776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TAXII</a:t>
            </a:r>
            <a:r>
              <a:rPr kumimoji="1" lang="zh-CN" altLang="en-US" dirty="0" smtClean="0"/>
              <a:t>标准要点浅析</a:t>
            </a:r>
            <a:endParaRPr kumimoji="1" lang="zh-CN" altLang="en-US" dirty="0"/>
          </a:p>
        </p:txBody>
      </p:sp>
      <p:pic>
        <p:nvPicPr>
          <p:cNvPr id="5" name="图片 4" descr="屏幕快照 2014-12-25 01.45.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037" y="1018690"/>
            <a:ext cx="7705984" cy="4506127"/>
          </a:xfrm>
          <a:prstGeom prst="rect">
            <a:avLst/>
          </a:prstGeom>
        </p:spPr>
      </p:pic>
    </p:spTree>
    <p:extLst>
      <p:ext uri="{BB962C8B-B14F-4D97-AF65-F5344CB8AC3E}">
        <p14:creationId xmlns:p14="http://schemas.microsoft.com/office/powerpoint/2010/main" val="38393880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TAXII</a:t>
            </a:r>
            <a:r>
              <a:rPr kumimoji="1" lang="zh-CN" altLang="en-US" dirty="0" smtClean="0"/>
              <a:t>标准要点浅析</a:t>
            </a:r>
            <a:endParaRPr kumimoji="1" lang="zh-CN" altLang="en-US" dirty="0"/>
          </a:p>
        </p:txBody>
      </p:sp>
      <p:pic>
        <p:nvPicPr>
          <p:cNvPr id="4" name="图片 3" descr="屏幕快照 2014-12-25 01.41.1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2848" y="1064559"/>
            <a:ext cx="5985045" cy="4631764"/>
          </a:xfrm>
          <a:prstGeom prst="rect">
            <a:avLst/>
          </a:prstGeom>
        </p:spPr>
      </p:pic>
    </p:spTree>
    <p:extLst>
      <p:ext uri="{BB962C8B-B14F-4D97-AF65-F5344CB8AC3E}">
        <p14:creationId xmlns:p14="http://schemas.microsoft.com/office/powerpoint/2010/main" val="40873781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美国联邦政府标准</a:t>
            </a:r>
            <a:r>
              <a:rPr kumimoji="1" lang="en-US" altLang="zh-CN" dirty="0" smtClean="0"/>
              <a:t>NIST</a:t>
            </a:r>
            <a:r>
              <a:rPr kumimoji="1" lang="zh-CN" altLang="en-US" dirty="0" smtClean="0"/>
              <a:t> </a:t>
            </a:r>
            <a:r>
              <a:rPr kumimoji="1" lang="en-US" altLang="zh-CN" dirty="0" smtClean="0"/>
              <a:t>800-150</a:t>
            </a:r>
            <a:r>
              <a:rPr kumimoji="1" lang="zh-CN" altLang="en-US" dirty="0" smtClean="0"/>
              <a:t> </a:t>
            </a:r>
            <a:r>
              <a:rPr kumimoji="1" lang="en-US" altLang="zh-CN" dirty="0" smtClean="0"/>
              <a:t>Draft</a:t>
            </a:r>
            <a:r>
              <a:rPr kumimoji="1" lang="zh-CN" altLang="en-US" dirty="0" smtClean="0"/>
              <a:t>要点浅析</a:t>
            </a:r>
            <a:endParaRPr kumimoji="1" lang="zh-CN" altLang="en-US" dirty="0"/>
          </a:p>
        </p:txBody>
      </p:sp>
      <p:pic>
        <p:nvPicPr>
          <p:cNvPr id="4" name="图片 3"/>
          <p:cNvPicPr>
            <a:picLocks noChangeAspect="1"/>
          </p:cNvPicPr>
          <p:nvPr/>
        </p:nvPicPr>
        <p:blipFill>
          <a:blip r:embed="rId2"/>
          <a:stretch>
            <a:fillRect/>
          </a:stretch>
        </p:blipFill>
        <p:spPr>
          <a:xfrm>
            <a:off x="461037" y="1033326"/>
            <a:ext cx="7307978" cy="4681674"/>
          </a:xfrm>
          <a:prstGeom prst="rect">
            <a:avLst/>
          </a:prstGeom>
        </p:spPr>
      </p:pic>
    </p:spTree>
    <p:extLst>
      <p:ext uri="{BB962C8B-B14F-4D97-AF65-F5344CB8AC3E}">
        <p14:creationId xmlns:p14="http://schemas.microsoft.com/office/powerpoint/2010/main" val="39684026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美国联邦政府标准</a:t>
            </a:r>
            <a:r>
              <a:rPr kumimoji="1" lang="en-US" altLang="zh-CN" dirty="0" smtClean="0"/>
              <a:t>NIST</a:t>
            </a:r>
            <a:r>
              <a:rPr kumimoji="1" lang="zh-CN" altLang="en-US" dirty="0" smtClean="0"/>
              <a:t> </a:t>
            </a:r>
            <a:r>
              <a:rPr kumimoji="1" lang="en-US" altLang="zh-CN" dirty="0" smtClean="0"/>
              <a:t>800-150</a:t>
            </a:r>
            <a:r>
              <a:rPr kumimoji="1" lang="zh-CN" altLang="en-US" dirty="0" smtClean="0"/>
              <a:t> </a:t>
            </a:r>
            <a:r>
              <a:rPr kumimoji="1" lang="en-US" altLang="zh-CN" dirty="0" smtClean="0"/>
              <a:t>Draft</a:t>
            </a:r>
            <a:r>
              <a:rPr kumimoji="1" lang="zh-CN" altLang="en-US" dirty="0" smtClean="0"/>
              <a:t>浅析</a:t>
            </a:r>
            <a:endParaRPr kumimoji="1" lang="zh-CN" altLang="en-US" dirty="0"/>
          </a:p>
        </p:txBody>
      </p:sp>
      <p:pic>
        <p:nvPicPr>
          <p:cNvPr id="2" name="图片 1"/>
          <p:cNvPicPr>
            <a:picLocks noChangeAspect="1"/>
          </p:cNvPicPr>
          <p:nvPr/>
        </p:nvPicPr>
        <p:blipFill>
          <a:blip r:embed="rId3"/>
          <a:stretch>
            <a:fillRect/>
          </a:stretch>
        </p:blipFill>
        <p:spPr>
          <a:xfrm>
            <a:off x="508000" y="973880"/>
            <a:ext cx="7092935" cy="4410919"/>
          </a:xfrm>
          <a:prstGeom prst="rect">
            <a:avLst/>
          </a:prstGeom>
        </p:spPr>
      </p:pic>
    </p:spTree>
    <p:extLst>
      <p:ext uri="{BB962C8B-B14F-4D97-AF65-F5344CB8AC3E}">
        <p14:creationId xmlns:p14="http://schemas.microsoft.com/office/powerpoint/2010/main" val="55022310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美国联邦政府标准</a:t>
            </a:r>
            <a:r>
              <a:rPr kumimoji="1" lang="en-US" altLang="zh-CN" dirty="0" smtClean="0"/>
              <a:t>NIST</a:t>
            </a:r>
            <a:r>
              <a:rPr kumimoji="1" lang="zh-CN" altLang="en-US" dirty="0" smtClean="0"/>
              <a:t> </a:t>
            </a:r>
            <a:r>
              <a:rPr kumimoji="1" lang="en-US" altLang="zh-CN" dirty="0" smtClean="0"/>
              <a:t>800-150</a:t>
            </a:r>
            <a:r>
              <a:rPr kumimoji="1" lang="zh-CN" altLang="en-US" dirty="0" smtClean="0"/>
              <a:t> </a:t>
            </a:r>
            <a:r>
              <a:rPr kumimoji="1" lang="en-US" altLang="zh-CN" dirty="0" smtClean="0"/>
              <a:t>Draft</a:t>
            </a:r>
            <a:r>
              <a:rPr kumimoji="1" lang="zh-CN" altLang="en-US" dirty="0" smtClean="0"/>
              <a:t>浅析</a:t>
            </a:r>
            <a:endParaRPr kumimoji="1" lang="zh-CN" altLang="en-US" dirty="0"/>
          </a:p>
        </p:txBody>
      </p:sp>
      <p:pic>
        <p:nvPicPr>
          <p:cNvPr id="2" name="图片 1"/>
          <p:cNvPicPr>
            <a:picLocks noChangeAspect="1"/>
          </p:cNvPicPr>
          <p:nvPr/>
        </p:nvPicPr>
        <p:blipFill>
          <a:blip r:embed="rId3"/>
          <a:stretch>
            <a:fillRect/>
          </a:stretch>
        </p:blipFill>
        <p:spPr>
          <a:xfrm>
            <a:off x="508000" y="1004722"/>
            <a:ext cx="6831478" cy="4557877"/>
          </a:xfrm>
          <a:prstGeom prst="rect">
            <a:avLst/>
          </a:prstGeom>
        </p:spPr>
      </p:pic>
    </p:spTree>
    <p:extLst>
      <p:ext uri="{BB962C8B-B14F-4D97-AF65-F5344CB8AC3E}">
        <p14:creationId xmlns:p14="http://schemas.microsoft.com/office/powerpoint/2010/main" val="413667710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美国联邦政府标准</a:t>
            </a:r>
            <a:r>
              <a:rPr kumimoji="1" lang="en-US" altLang="zh-CN" dirty="0" smtClean="0"/>
              <a:t>NIST</a:t>
            </a:r>
            <a:r>
              <a:rPr kumimoji="1" lang="zh-CN" altLang="en-US" dirty="0" smtClean="0"/>
              <a:t> </a:t>
            </a:r>
            <a:r>
              <a:rPr kumimoji="1" lang="en-US" altLang="zh-CN" dirty="0" smtClean="0"/>
              <a:t>800-150</a:t>
            </a:r>
            <a:r>
              <a:rPr kumimoji="1" lang="zh-CN" altLang="en-US" dirty="0" smtClean="0"/>
              <a:t> </a:t>
            </a:r>
            <a:r>
              <a:rPr kumimoji="1" lang="en-US" altLang="zh-CN" dirty="0" smtClean="0"/>
              <a:t>Draft</a:t>
            </a:r>
            <a:r>
              <a:rPr kumimoji="1" lang="zh-CN" altLang="en-US" dirty="0" smtClean="0"/>
              <a:t>浅析</a:t>
            </a:r>
            <a:endParaRPr kumimoji="1" lang="zh-CN" altLang="en-US" dirty="0"/>
          </a:p>
        </p:txBody>
      </p:sp>
      <p:sp>
        <p:nvSpPr>
          <p:cNvPr id="4" name="Content Placeholder 13"/>
          <p:cNvSpPr>
            <a:spLocks noGrp="1"/>
          </p:cNvSpPr>
          <p:nvPr>
            <p:ph sz="half" idx="4294967295"/>
          </p:nvPr>
        </p:nvSpPr>
        <p:spPr>
          <a:xfrm>
            <a:off x="625475" y="1434261"/>
            <a:ext cx="3717925" cy="4165600"/>
          </a:xfrm>
          <a:prstGeom prst="rect">
            <a:avLst/>
          </a:prstGeom>
        </p:spPr>
        <p:txBody>
          <a:bodyPr>
            <a:noAutofit/>
          </a:bodyPr>
          <a:lstStyle/>
          <a:p>
            <a:pPr>
              <a:lnSpc>
                <a:spcPct val="150000"/>
              </a:lnSpc>
              <a:spcBef>
                <a:spcPts val="0"/>
              </a:spcBef>
              <a:defRPr/>
            </a:pPr>
            <a:r>
              <a:rPr lang="en-US" sz="1600" dirty="0">
                <a:solidFill>
                  <a:srgbClr val="000000"/>
                </a:solidFill>
              </a:rPr>
              <a:t>IP addresses and domain names</a:t>
            </a:r>
          </a:p>
          <a:p>
            <a:pPr>
              <a:lnSpc>
                <a:spcPct val="150000"/>
              </a:lnSpc>
              <a:spcBef>
                <a:spcPts val="0"/>
              </a:spcBef>
              <a:defRPr/>
            </a:pPr>
            <a:r>
              <a:rPr lang="en-US" sz="1600" dirty="0">
                <a:solidFill>
                  <a:srgbClr val="000000"/>
                </a:solidFill>
              </a:rPr>
              <a:t>URLs involved with attacks</a:t>
            </a:r>
          </a:p>
          <a:p>
            <a:pPr>
              <a:lnSpc>
                <a:spcPct val="150000"/>
              </a:lnSpc>
              <a:spcBef>
                <a:spcPts val="0"/>
              </a:spcBef>
              <a:defRPr/>
            </a:pPr>
            <a:r>
              <a:rPr lang="en-US" sz="1600" dirty="0">
                <a:solidFill>
                  <a:srgbClr val="000000"/>
                </a:solidFill>
              </a:rPr>
              <a:t>Simple Mail Transport Protocol (SMTP) headers, email addresses, subject lines, and contents of emails used in phishing attacks</a:t>
            </a:r>
          </a:p>
          <a:p>
            <a:pPr>
              <a:lnSpc>
                <a:spcPct val="150000"/>
              </a:lnSpc>
              <a:spcBef>
                <a:spcPts val="0"/>
              </a:spcBef>
              <a:defRPr/>
            </a:pPr>
            <a:r>
              <a:rPr lang="en-US" sz="1600" dirty="0">
                <a:solidFill>
                  <a:srgbClr val="000000"/>
                </a:solidFill>
              </a:rPr>
              <a:t>Malware samples and artifacts</a:t>
            </a:r>
          </a:p>
          <a:p>
            <a:pPr>
              <a:lnSpc>
                <a:spcPct val="150000"/>
              </a:lnSpc>
              <a:spcBef>
                <a:spcPts val="0"/>
              </a:spcBef>
              <a:defRPr/>
            </a:pPr>
            <a:r>
              <a:rPr lang="en-US" sz="1600" dirty="0">
                <a:solidFill>
                  <a:srgbClr val="000000"/>
                </a:solidFill>
              </a:rPr>
              <a:t>Adversary Tactics, Techniques, and Procedures (and effectiveness)</a:t>
            </a:r>
          </a:p>
          <a:p>
            <a:pPr>
              <a:lnSpc>
                <a:spcPct val="150000"/>
              </a:lnSpc>
              <a:spcBef>
                <a:spcPts val="0"/>
              </a:spcBef>
              <a:defRPr/>
            </a:pPr>
            <a:r>
              <a:rPr lang="en-US" sz="1600" dirty="0">
                <a:solidFill>
                  <a:srgbClr val="000000"/>
                </a:solidFill>
              </a:rPr>
              <a:t>Response and mitigation strategies</a:t>
            </a:r>
          </a:p>
        </p:txBody>
      </p:sp>
      <p:sp>
        <p:nvSpPr>
          <p:cNvPr id="5" name="Content Placeholder 13"/>
          <p:cNvSpPr>
            <a:spLocks noGrp="1"/>
          </p:cNvSpPr>
          <p:nvPr>
            <p:ph sz="half" idx="4294967295"/>
          </p:nvPr>
        </p:nvSpPr>
        <p:spPr bwMode="auto">
          <a:xfrm>
            <a:off x="4746625" y="1434261"/>
            <a:ext cx="3717925" cy="3963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Autofit/>
          </a:bodyPr>
          <a:lstStyle/>
          <a:p>
            <a:pPr>
              <a:lnSpc>
                <a:spcPct val="150000"/>
              </a:lnSpc>
              <a:spcBef>
                <a:spcPts val="0"/>
              </a:spcBef>
            </a:pPr>
            <a:r>
              <a:rPr lang="en-US" sz="1600" dirty="0">
                <a:solidFill>
                  <a:srgbClr val="000000"/>
                </a:solidFill>
              </a:rPr>
              <a:t>Exploit code</a:t>
            </a:r>
          </a:p>
          <a:p>
            <a:pPr>
              <a:lnSpc>
                <a:spcPct val="150000"/>
              </a:lnSpc>
              <a:spcBef>
                <a:spcPts val="0"/>
              </a:spcBef>
            </a:pPr>
            <a:r>
              <a:rPr lang="en-US" sz="1600" dirty="0">
                <a:solidFill>
                  <a:srgbClr val="000000"/>
                </a:solidFill>
              </a:rPr>
              <a:t>Intrusion signatures or patterns</a:t>
            </a:r>
          </a:p>
          <a:p>
            <a:pPr>
              <a:lnSpc>
                <a:spcPct val="150000"/>
              </a:lnSpc>
              <a:spcBef>
                <a:spcPts val="0"/>
              </a:spcBef>
            </a:pPr>
            <a:r>
              <a:rPr lang="en-US" sz="1600" dirty="0">
                <a:solidFill>
                  <a:srgbClr val="000000"/>
                </a:solidFill>
              </a:rPr>
              <a:t>Packet captures of attack traffic</a:t>
            </a:r>
          </a:p>
          <a:p>
            <a:pPr>
              <a:lnSpc>
                <a:spcPct val="150000"/>
              </a:lnSpc>
              <a:spcBef>
                <a:spcPts val="0"/>
              </a:spcBef>
            </a:pPr>
            <a:r>
              <a:rPr lang="en-US" sz="1600" dirty="0" err="1">
                <a:solidFill>
                  <a:srgbClr val="000000"/>
                </a:solidFill>
              </a:rPr>
              <a:t>NetFlow</a:t>
            </a:r>
            <a:r>
              <a:rPr lang="en-US" sz="1600" dirty="0">
                <a:solidFill>
                  <a:srgbClr val="000000"/>
                </a:solidFill>
              </a:rPr>
              <a:t> data</a:t>
            </a:r>
          </a:p>
          <a:p>
            <a:pPr>
              <a:lnSpc>
                <a:spcPct val="150000"/>
              </a:lnSpc>
              <a:spcBef>
                <a:spcPts val="0"/>
              </a:spcBef>
            </a:pPr>
            <a:r>
              <a:rPr lang="en-US" sz="1600" dirty="0">
                <a:solidFill>
                  <a:srgbClr val="000000"/>
                </a:solidFill>
              </a:rPr>
              <a:t>Malware analysis reports</a:t>
            </a:r>
          </a:p>
          <a:p>
            <a:pPr>
              <a:lnSpc>
                <a:spcPct val="150000"/>
              </a:lnSpc>
              <a:spcBef>
                <a:spcPts val="0"/>
              </a:spcBef>
            </a:pPr>
            <a:r>
              <a:rPr lang="en-US" sz="1600" dirty="0">
                <a:solidFill>
                  <a:srgbClr val="000000"/>
                </a:solidFill>
              </a:rPr>
              <a:t>Campaign/actor analyses</a:t>
            </a:r>
          </a:p>
          <a:p>
            <a:pPr>
              <a:lnSpc>
                <a:spcPct val="150000"/>
              </a:lnSpc>
              <a:spcBef>
                <a:spcPts val="0"/>
              </a:spcBef>
            </a:pPr>
            <a:r>
              <a:rPr lang="en-US" sz="1600" dirty="0">
                <a:solidFill>
                  <a:srgbClr val="000000"/>
                </a:solidFill>
              </a:rPr>
              <a:t>Disk and memory images</a:t>
            </a:r>
          </a:p>
        </p:txBody>
      </p:sp>
      <p:sp>
        <p:nvSpPr>
          <p:cNvPr id="6" name="Title 1"/>
          <p:cNvSpPr txBox="1">
            <a:spLocks/>
          </p:cNvSpPr>
          <p:nvPr/>
        </p:nvSpPr>
        <p:spPr>
          <a:xfrm>
            <a:off x="625475" y="929893"/>
            <a:ext cx="8686800" cy="396875"/>
          </a:xfrm>
          <a:prstGeom prst="rect">
            <a:avLst/>
          </a:prstGeom>
        </p:spPr>
        <p:txBody>
          <a:bodyPr vert="horz" lIns="0" tIns="0" rIns="0" bIns="0" rtlCol="0" anchor="b" anchorCtr="0">
            <a:normAutofit/>
          </a:bodyPr>
          <a:lstStyle>
            <a:lvl1pPr algn="l" defTabSz="914400" rtl="0" eaLnBrk="1" latinLnBrk="0" hangingPunct="1">
              <a:lnSpc>
                <a:spcPts val="2600"/>
              </a:lnSpc>
              <a:spcBef>
                <a:spcPct val="0"/>
              </a:spcBef>
              <a:buNone/>
              <a:defRPr sz="2600" b="1" kern="1200">
                <a:solidFill>
                  <a:srgbClr val="000000"/>
                </a:solidFill>
                <a:latin typeface="微软雅黑"/>
                <a:ea typeface="微软雅黑"/>
                <a:cs typeface="微软雅黑"/>
              </a:defRPr>
            </a:lvl1pPr>
          </a:lstStyle>
          <a:p>
            <a:r>
              <a:rPr lang="zh-CN" altLang="en-US" sz="2000" dirty="0" smtClean="0"/>
              <a:t>典型共享信息内容：</a:t>
            </a:r>
            <a:endParaRPr lang="en-US" sz="2000" dirty="0" smtClean="0"/>
          </a:p>
        </p:txBody>
      </p:sp>
    </p:spTree>
    <p:extLst>
      <p:ext uri="{BB962C8B-B14F-4D97-AF65-F5344CB8AC3E}">
        <p14:creationId xmlns:p14="http://schemas.microsoft.com/office/powerpoint/2010/main" val="38091331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美国联邦政府标准</a:t>
            </a:r>
            <a:r>
              <a:rPr kumimoji="1" lang="en-US" altLang="zh-CN" dirty="0"/>
              <a:t>NIST</a:t>
            </a:r>
            <a:r>
              <a:rPr kumimoji="1" lang="zh-CN" altLang="en-US" dirty="0"/>
              <a:t> </a:t>
            </a:r>
            <a:r>
              <a:rPr kumimoji="1" lang="en-US" altLang="zh-CN" dirty="0"/>
              <a:t>800-150</a:t>
            </a:r>
            <a:r>
              <a:rPr kumimoji="1" lang="zh-CN" altLang="en-US" dirty="0"/>
              <a:t> </a:t>
            </a:r>
            <a:r>
              <a:rPr kumimoji="1" lang="en-US" altLang="zh-CN" dirty="0"/>
              <a:t>Draft</a:t>
            </a:r>
            <a:r>
              <a:rPr kumimoji="1" lang="zh-CN" altLang="en-US" dirty="0"/>
              <a:t>浅析</a:t>
            </a:r>
          </a:p>
        </p:txBody>
      </p:sp>
      <p:sp>
        <p:nvSpPr>
          <p:cNvPr id="6" name="Title 1"/>
          <p:cNvSpPr txBox="1">
            <a:spLocks/>
          </p:cNvSpPr>
          <p:nvPr/>
        </p:nvSpPr>
        <p:spPr>
          <a:xfrm>
            <a:off x="625475" y="1023273"/>
            <a:ext cx="7797183" cy="4430256"/>
          </a:xfrm>
          <a:prstGeom prst="rect">
            <a:avLst/>
          </a:prstGeom>
        </p:spPr>
        <p:txBody>
          <a:bodyPr vert="horz" lIns="0" tIns="0" rIns="0" bIns="0" rtlCol="0" anchor="t" anchorCtr="0">
            <a:normAutofit fontScale="85000" lnSpcReduction="10000"/>
          </a:bodyPr>
          <a:lstStyle>
            <a:lvl1pPr algn="l" defTabSz="914400" rtl="0" eaLnBrk="1" latinLnBrk="0" hangingPunct="1">
              <a:lnSpc>
                <a:spcPts val="2600"/>
              </a:lnSpc>
              <a:spcBef>
                <a:spcPct val="0"/>
              </a:spcBef>
              <a:buNone/>
              <a:defRPr sz="2600" b="1" kern="1200">
                <a:solidFill>
                  <a:srgbClr val="000000"/>
                </a:solidFill>
                <a:latin typeface="微软雅黑"/>
                <a:ea typeface="微软雅黑"/>
                <a:cs typeface="微软雅黑"/>
              </a:defRPr>
            </a:lvl1pPr>
          </a:lstStyle>
          <a:p>
            <a:r>
              <a:rPr lang="zh-CN" altLang="en-US" sz="2000" dirty="0" smtClean="0"/>
              <a:t>共享过程中需要注意</a:t>
            </a:r>
            <a:r>
              <a:rPr lang="zh-CN" altLang="en-US" sz="2000" dirty="0" smtClean="0">
                <a:solidFill>
                  <a:srgbClr val="FF0000"/>
                </a:solidFill>
              </a:rPr>
              <a:t>隐私</a:t>
            </a:r>
            <a:r>
              <a:rPr lang="zh-CN" altLang="en-US" sz="2000" dirty="0" smtClean="0"/>
              <a:t>问题</a:t>
            </a:r>
            <a:endParaRPr lang="en-US" altLang="zh-CN" sz="2000" dirty="0" smtClean="0"/>
          </a:p>
          <a:p>
            <a:pPr marL="342900" indent="-342900">
              <a:buFont typeface="Symbol" charset="2"/>
              <a:buChar char="-"/>
            </a:pPr>
            <a:r>
              <a:rPr lang="en-US" sz="2000" dirty="0" smtClean="0"/>
              <a:t>URL</a:t>
            </a:r>
            <a:r>
              <a:rPr lang="zh-CN" altLang="en-US" sz="2000" dirty="0" smtClean="0"/>
              <a:t>、域名、</a:t>
            </a:r>
            <a:r>
              <a:rPr lang="en-US" altLang="zh-CN" sz="2000" dirty="0" smtClean="0"/>
              <a:t>IP</a:t>
            </a:r>
            <a:r>
              <a:rPr lang="zh-CN" altLang="en-US" sz="2000" dirty="0" smtClean="0"/>
              <a:t>、文件名等信息不能暴露被攻击者</a:t>
            </a:r>
            <a:endParaRPr lang="en-US" altLang="zh-CN" sz="2000" dirty="0" smtClean="0"/>
          </a:p>
          <a:p>
            <a:pPr marL="342900" indent="-342900">
              <a:buFont typeface="Symbol" charset="2"/>
              <a:buChar char="-"/>
            </a:pPr>
            <a:r>
              <a:rPr lang="zh-CN" altLang="en-US" sz="2000" dirty="0" smtClean="0"/>
              <a:t>捕获的报文不能包含登陆凭据、财务信息、健康信息、案件信息及</a:t>
            </a:r>
            <a:r>
              <a:rPr lang="en-US" altLang="zh-CN" sz="2000" dirty="0" smtClean="0"/>
              <a:t>web</a:t>
            </a:r>
            <a:r>
              <a:rPr lang="zh-CN" altLang="en-US" sz="2000" dirty="0" smtClean="0"/>
              <a:t>表单提交数据等</a:t>
            </a:r>
            <a:endParaRPr lang="en-US" altLang="zh-CN" sz="2000" dirty="0" smtClean="0"/>
          </a:p>
          <a:p>
            <a:pPr marL="342900" indent="-342900">
              <a:buFont typeface="Symbol" charset="2"/>
              <a:buChar char="-"/>
            </a:pPr>
            <a:r>
              <a:rPr lang="zh-CN" altLang="en-US" sz="2000" dirty="0" smtClean="0"/>
              <a:t>钓鱼文件样本不能包括任何与事件响应人员无关的敏感信息</a:t>
            </a:r>
            <a:endParaRPr lang="en-US" altLang="zh-CN" sz="2000" dirty="0" smtClean="0"/>
          </a:p>
          <a:p>
            <a:pPr marL="342900" indent="-342900">
              <a:buFont typeface="Symbol" charset="2"/>
              <a:buChar char="-"/>
            </a:pPr>
            <a:r>
              <a:rPr lang="en-US" altLang="zh-CN" sz="2000" dirty="0" smtClean="0"/>
              <a:t>Web/</a:t>
            </a:r>
            <a:r>
              <a:rPr lang="zh-CN" altLang="en-US" sz="2000" dirty="0" smtClean="0"/>
              <a:t>代理日志中不能包含如登陆凭据、</a:t>
            </a:r>
            <a:r>
              <a:rPr lang="en-US" altLang="zh-CN" sz="2000" dirty="0" smtClean="0"/>
              <a:t>URL</a:t>
            </a:r>
            <a:r>
              <a:rPr lang="zh-CN" altLang="en-US" sz="2000" dirty="0" smtClean="0"/>
              <a:t>参数中的</a:t>
            </a:r>
            <a:r>
              <a:rPr lang="en-US" altLang="zh-CN" sz="2000" dirty="0" smtClean="0"/>
              <a:t>ID</a:t>
            </a:r>
            <a:r>
              <a:rPr lang="zh-CN" altLang="en-US" sz="2000" dirty="0" smtClean="0"/>
              <a:t>数字等个人或业务行为</a:t>
            </a:r>
            <a:endParaRPr lang="en-US" altLang="zh-CN" sz="2000" dirty="0" smtClean="0"/>
          </a:p>
          <a:p>
            <a:pPr marL="342900" indent="-342900">
              <a:buFont typeface="Symbol" charset="2"/>
              <a:buChar char="-"/>
            </a:pPr>
            <a:r>
              <a:rPr lang="zh-CN" altLang="en-US" sz="2000" dirty="0" smtClean="0"/>
              <a:t>网络流量</a:t>
            </a:r>
            <a:r>
              <a:rPr lang="en-US" altLang="zh-CN" sz="2000" dirty="0" smtClean="0"/>
              <a:t>/</a:t>
            </a:r>
            <a:r>
              <a:rPr lang="en-US" altLang="zh-CN" sz="2000" dirty="0" err="1" smtClean="0"/>
              <a:t>NetFlow</a:t>
            </a:r>
            <a:r>
              <a:rPr lang="zh-CN" altLang="en-US" sz="2000" dirty="0" smtClean="0"/>
              <a:t>信息不能暴露员工行为或企业中与调查无关的内容（如访问了医疗情况相关的网站）</a:t>
            </a:r>
            <a:endParaRPr lang="en-US" altLang="zh-CN" sz="2000" dirty="0" smtClean="0"/>
          </a:p>
          <a:p>
            <a:pPr marL="342900" indent="-342900">
              <a:buFont typeface="Symbol" charset="2"/>
              <a:buChar char="-"/>
            </a:pPr>
            <a:r>
              <a:rPr lang="zh-CN" altLang="en-US" sz="2000" dirty="0" smtClean="0"/>
              <a:t>恶意代码样本，内容里面不能包括用户业务或个人相关信息</a:t>
            </a:r>
            <a:endParaRPr lang="en-US" altLang="zh-CN" sz="2000" dirty="0" smtClean="0"/>
          </a:p>
          <a:p>
            <a:r>
              <a:rPr lang="zh-CN" altLang="en-US" sz="2000" dirty="0"/>
              <a:t>信息的</a:t>
            </a:r>
            <a:r>
              <a:rPr lang="zh-CN" altLang="en-US" sz="2000" dirty="0">
                <a:solidFill>
                  <a:srgbClr val="FF0000"/>
                </a:solidFill>
              </a:rPr>
              <a:t>敏感性</a:t>
            </a:r>
            <a:r>
              <a:rPr lang="zh-CN" altLang="en-US" sz="2000" dirty="0"/>
              <a:t>也至关重要，需要遵从谅解备忘录</a:t>
            </a:r>
            <a:r>
              <a:rPr lang="en-US" altLang="zh-CN" sz="2000" dirty="0"/>
              <a:t>MOUs</a:t>
            </a:r>
            <a:r>
              <a:rPr lang="zh-CN" altLang="en-US" sz="2000" dirty="0"/>
              <a:t>、保密协议</a:t>
            </a:r>
            <a:r>
              <a:rPr lang="en-US" altLang="zh-CN" sz="2000" dirty="0"/>
              <a:t>NDAs</a:t>
            </a:r>
            <a:r>
              <a:rPr lang="zh-CN" altLang="en-US" sz="2000" dirty="0"/>
              <a:t>或其他协议框架，同时也需要遵从</a:t>
            </a:r>
            <a:r>
              <a:rPr lang="en-US" altLang="zh-CN" sz="2000" dirty="0"/>
              <a:t>PII</a:t>
            </a:r>
            <a:r>
              <a:rPr lang="zh-CN" altLang="en-US" sz="2000" dirty="0"/>
              <a:t>、</a:t>
            </a:r>
            <a:r>
              <a:rPr lang="en-US" altLang="zh-CN" sz="2000" dirty="0"/>
              <a:t>SOX</a:t>
            </a:r>
            <a:r>
              <a:rPr lang="zh-CN" altLang="en-US" sz="2000" dirty="0"/>
              <a:t>、</a:t>
            </a:r>
            <a:r>
              <a:rPr lang="en-US" altLang="zh-CN" sz="2000" dirty="0"/>
              <a:t>PCI DSS</a:t>
            </a:r>
            <a:r>
              <a:rPr lang="zh-CN" altLang="en-US" sz="2000" dirty="0"/>
              <a:t>、</a:t>
            </a:r>
            <a:r>
              <a:rPr lang="en-US" altLang="zh-CN" sz="2000" dirty="0"/>
              <a:t>HIPPA</a:t>
            </a:r>
            <a:r>
              <a:rPr lang="zh-CN" altLang="en-US" sz="2000" dirty="0"/>
              <a:t>、</a:t>
            </a:r>
            <a:r>
              <a:rPr lang="en-US" altLang="zh-CN" sz="2000" dirty="0"/>
              <a:t>FISMA</a:t>
            </a:r>
            <a:r>
              <a:rPr lang="zh-CN" altLang="en-US" sz="2000" dirty="0"/>
              <a:t>、</a:t>
            </a:r>
            <a:r>
              <a:rPr lang="en-US" altLang="zh-CN" sz="2000" dirty="0"/>
              <a:t>GLBA</a:t>
            </a:r>
            <a:r>
              <a:rPr lang="zh-CN" altLang="en-US" sz="2000" dirty="0"/>
              <a:t>等法律法规</a:t>
            </a:r>
            <a:r>
              <a:rPr lang="zh-CN" altLang="en-US" sz="2000" dirty="0" smtClean="0"/>
              <a:t>。</a:t>
            </a:r>
            <a:endParaRPr lang="en-US" altLang="zh-CN" sz="2000" dirty="0" smtClean="0"/>
          </a:p>
          <a:p>
            <a:r>
              <a:rPr lang="zh-CN" altLang="en-US" sz="2000" dirty="0"/>
              <a:t>同时也必须对交换的信息进行</a:t>
            </a:r>
            <a:r>
              <a:rPr lang="zh-CN" altLang="en-US" sz="2000" dirty="0">
                <a:solidFill>
                  <a:srgbClr val="FF0000"/>
                </a:solidFill>
              </a:rPr>
              <a:t>标识</a:t>
            </a:r>
            <a:r>
              <a:rPr lang="zh-CN" altLang="en-US" sz="2000" dirty="0"/>
              <a:t>，</a:t>
            </a:r>
            <a:r>
              <a:rPr lang="zh-CN" altLang="en-US" sz="2000" dirty="0" smtClean="0"/>
              <a:t>约定其</a:t>
            </a:r>
            <a:r>
              <a:rPr lang="zh-CN" altLang="en-US" sz="2000" dirty="0" smtClean="0">
                <a:solidFill>
                  <a:srgbClr val="FF0000"/>
                </a:solidFill>
              </a:rPr>
              <a:t>使用范围</a:t>
            </a:r>
            <a:r>
              <a:rPr lang="zh-CN" altLang="en-US" sz="2000" dirty="0" smtClean="0"/>
              <a:t>。</a:t>
            </a:r>
            <a:endParaRPr lang="en-US" altLang="zh-CN" sz="2000" dirty="0" smtClean="0"/>
          </a:p>
        </p:txBody>
      </p:sp>
    </p:spTree>
    <p:extLst>
      <p:ext uri="{BB962C8B-B14F-4D97-AF65-F5344CB8AC3E}">
        <p14:creationId xmlns:p14="http://schemas.microsoft.com/office/powerpoint/2010/main" val="41575798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当前信息安全防护体系面临困境</a:t>
            </a:r>
            <a:endParaRPr kumimoji="1" lang="zh-CN" altLang="en-US" dirty="0"/>
          </a:p>
        </p:txBody>
      </p:sp>
      <p:sp>
        <p:nvSpPr>
          <p:cNvPr id="5" name="五边形 4"/>
          <p:cNvSpPr/>
          <p:nvPr/>
        </p:nvSpPr>
        <p:spPr>
          <a:xfrm>
            <a:off x="461037" y="1168404"/>
            <a:ext cx="5380963" cy="1016000"/>
          </a:xfrm>
          <a:prstGeom prst="homePlate">
            <a:avLst/>
          </a:prstGeom>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dirty="0" smtClean="0">
                <a:latin typeface="微软雅黑"/>
                <a:ea typeface="微软雅黑"/>
                <a:cs typeface="微软雅黑"/>
              </a:rPr>
              <a:t>难以从海量的安全事件发现真正的攻击行为，</a:t>
            </a:r>
            <a:r>
              <a:rPr kumimoji="1" lang="en-US" altLang="zh-CN" dirty="0" smtClean="0">
                <a:latin typeface="微软雅黑"/>
                <a:ea typeface="微软雅黑"/>
                <a:cs typeface="微软雅黑"/>
              </a:rPr>
              <a:t>IDS</a:t>
            </a:r>
            <a:r>
              <a:rPr kumimoji="1" lang="zh-CN" altLang="en-US" dirty="0" smtClean="0">
                <a:latin typeface="微软雅黑"/>
                <a:ea typeface="微软雅黑"/>
                <a:cs typeface="微软雅黑"/>
              </a:rPr>
              <a:t>、</a:t>
            </a:r>
            <a:r>
              <a:rPr kumimoji="1" lang="en-US" altLang="zh-CN" dirty="0" smtClean="0">
                <a:latin typeface="微软雅黑"/>
                <a:ea typeface="微软雅黑"/>
                <a:cs typeface="微软雅黑"/>
              </a:rPr>
              <a:t>SOC</a:t>
            </a:r>
            <a:r>
              <a:rPr kumimoji="1" lang="zh-CN" altLang="en-US" dirty="0" smtClean="0">
                <a:latin typeface="微软雅黑"/>
                <a:ea typeface="微软雅黑"/>
                <a:cs typeface="微软雅黑"/>
              </a:rPr>
              <a:t>等传统安全产品使用效率低下</a:t>
            </a:r>
            <a:endParaRPr kumimoji="1" lang="zh-CN" altLang="en-US" dirty="0">
              <a:latin typeface="微软雅黑"/>
              <a:ea typeface="微软雅黑"/>
              <a:cs typeface="微软雅黑"/>
            </a:endParaRPr>
          </a:p>
        </p:txBody>
      </p:sp>
      <p:sp>
        <p:nvSpPr>
          <p:cNvPr id="6" name="五边形 5"/>
          <p:cNvSpPr/>
          <p:nvPr/>
        </p:nvSpPr>
        <p:spPr>
          <a:xfrm>
            <a:off x="461037" y="2302938"/>
            <a:ext cx="5380963" cy="1016000"/>
          </a:xfrm>
          <a:prstGeom prst="homePlate">
            <a:avLst/>
          </a:prstGeom>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dirty="0" smtClean="0">
                <a:latin typeface="微软雅黑"/>
                <a:ea typeface="微软雅黑"/>
                <a:cs typeface="微软雅黑"/>
              </a:rPr>
              <a:t>某一点确认的安全事件不能及时在组织内及时有效地进行共享，组织内部难以有效协同</a:t>
            </a:r>
            <a:endParaRPr kumimoji="1" lang="zh-CN" altLang="en-US" dirty="0">
              <a:latin typeface="微软雅黑"/>
              <a:ea typeface="微软雅黑"/>
              <a:cs typeface="微软雅黑"/>
            </a:endParaRPr>
          </a:p>
        </p:txBody>
      </p:sp>
      <p:sp>
        <p:nvSpPr>
          <p:cNvPr id="7" name="五边形 6"/>
          <p:cNvSpPr/>
          <p:nvPr/>
        </p:nvSpPr>
        <p:spPr>
          <a:xfrm>
            <a:off x="461037" y="3437472"/>
            <a:ext cx="5380963" cy="1016000"/>
          </a:xfrm>
          <a:prstGeom prst="homePlate">
            <a:avLst/>
          </a:prstGeom>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dirty="0" smtClean="0">
                <a:latin typeface="微软雅黑"/>
                <a:ea typeface="微软雅黑"/>
                <a:cs typeface="微软雅黑"/>
              </a:rPr>
              <a:t>不同类型、不同厂商的安全设备之间的漏洞、威胁信息不通用，不利于大型网络的维护管理</a:t>
            </a:r>
            <a:endParaRPr kumimoji="1" lang="zh-CN" altLang="en-US" dirty="0">
              <a:latin typeface="微软雅黑"/>
              <a:ea typeface="微软雅黑"/>
              <a:cs typeface="微软雅黑"/>
            </a:endParaRPr>
          </a:p>
        </p:txBody>
      </p:sp>
      <p:sp>
        <p:nvSpPr>
          <p:cNvPr id="8" name="五边形 7"/>
          <p:cNvSpPr/>
          <p:nvPr/>
        </p:nvSpPr>
        <p:spPr>
          <a:xfrm>
            <a:off x="461037" y="4572007"/>
            <a:ext cx="5380963" cy="1016000"/>
          </a:xfrm>
          <a:prstGeom prst="homePlate">
            <a:avLst/>
          </a:prstGeom>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dirty="0" smtClean="0">
                <a:latin typeface="微软雅黑"/>
                <a:ea typeface="微软雅黑"/>
                <a:cs typeface="微软雅黑"/>
              </a:rPr>
              <a:t>斯诺登等事件揭示的</a:t>
            </a:r>
            <a:r>
              <a:rPr kumimoji="1" lang="en-US" altLang="zh-CN" dirty="0" smtClean="0">
                <a:latin typeface="微软雅黑"/>
                <a:ea typeface="微软雅黑"/>
                <a:cs typeface="微软雅黑"/>
              </a:rPr>
              <a:t>NSA</a:t>
            </a:r>
            <a:r>
              <a:rPr kumimoji="1" lang="zh-CN" altLang="en-US" dirty="0" smtClean="0">
                <a:latin typeface="微软雅黑"/>
                <a:ea typeface="微软雅黑"/>
                <a:cs typeface="微软雅黑"/>
              </a:rPr>
              <a:t>对我国的攻击手段，目前的手段难以有效识别发现，亟需对现有安全体系进行升级</a:t>
            </a:r>
            <a:endParaRPr kumimoji="1" lang="zh-CN" altLang="en-US" dirty="0">
              <a:latin typeface="微软雅黑"/>
              <a:ea typeface="微软雅黑"/>
              <a:cs typeface="微软雅黑"/>
            </a:endParaRPr>
          </a:p>
        </p:txBody>
      </p:sp>
      <p:sp>
        <p:nvSpPr>
          <p:cNvPr id="9" name="矩形 8"/>
          <p:cNvSpPr/>
          <p:nvPr/>
        </p:nvSpPr>
        <p:spPr>
          <a:xfrm>
            <a:off x="6045201" y="1168404"/>
            <a:ext cx="2621097" cy="4419603"/>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kumimoji="1" lang="zh-CN" altLang="en-US" dirty="0" smtClean="0">
                <a:latin typeface="微软雅黑"/>
                <a:ea typeface="微软雅黑"/>
                <a:cs typeface="微软雅黑"/>
              </a:rPr>
              <a:t>应用安全威胁情报技术</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建设安全威胁情报平台</a:t>
            </a:r>
            <a:endParaRPr kumimoji="1" lang="en-US" altLang="zh-CN" dirty="0" smtClean="0">
              <a:latin typeface="微软雅黑"/>
              <a:ea typeface="微软雅黑"/>
              <a:cs typeface="微软雅黑"/>
            </a:endParaRPr>
          </a:p>
          <a:p>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7827887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我的</a:t>
            </a:r>
            <a:r>
              <a:rPr kumimoji="1" lang="en-US" altLang="zh-CN" dirty="0" smtClean="0"/>
              <a:t>TIPS</a:t>
            </a:r>
            <a:r>
              <a:rPr kumimoji="1" lang="zh-CN" altLang="en-US" dirty="0" smtClean="0"/>
              <a:t>理想架构</a:t>
            </a:r>
            <a:endParaRPr kumimoji="1" lang="zh-CN" altLang="en-US" dirty="0"/>
          </a:p>
        </p:txBody>
      </p:sp>
      <p:sp>
        <p:nvSpPr>
          <p:cNvPr id="5" name="矩形 4"/>
          <p:cNvSpPr/>
          <p:nvPr/>
        </p:nvSpPr>
        <p:spPr>
          <a:xfrm>
            <a:off x="803141" y="2189087"/>
            <a:ext cx="7386288" cy="1147586"/>
          </a:xfrm>
          <a:prstGeom prst="rect">
            <a:avLst/>
          </a:prstGeom>
          <a:ln/>
        </p:spPr>
        <p:style>
          <a:lnRef idx="2">
            <a:schemeClr val="accent5"/>
          </a:lnRef>
          <a:fillRef idx="1">
            <a:schemeClr val="lt1"/>
          </a:fillRef>
          <a:effectRef idx="0">
            <a:schemeClr val="accent5"/>
          </a:effectRef>
          <a:fontRef idx="minor">
            <a:schemeClr val="dk1"/>
          </a:fontRef>
        </p:style>
        <p:txBody>
          <a:bodyPr rtlCol="0" anchor="t" anchorCtr="1"/>
          <a:lstStyle/>
          <a:p>
            <a:pPr algn="ctr"/>
            <a:r>
              <a:rPr kumimoji="1" lang="zh-CN" altLang="en-US" dirty="0" smtClean="0">
                <a:latin typeface="微软雅黑"/>
                <a:ea typeface="微软雅黑"/>
                <a:cs typeface="微软雅黑"/>
              </a:rPr>
              <a:t>智能威胁信息交换平台</a:t>
            </a:r>
            <a:endParaRPr kumimoji="1" lang="zh-CN" altLang="en-US" dirty="0">
              <a:latin typeface="微软雅黑"/>
              <a:ea typeface="微软雅黑"/>
              <a:cs typeface="微软雅黑"/>
            </a:endParaRPr>
          </a:p>
        </p:txBody>
      </p:sp>
      <p:sp>
        <p:nvSpPr>
          <p:cNvPr id="6" name="矩形 5"/>
          <p:cNvSpPr/>
          <p:nvPr/>
        </p:nvSpPr>
        <p:spPr>
          <a:xfrm>
            <a:off x="991316" y="4410540"/>
            <a:ext cx="1440000" cy="28829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zh-CN" altLang="en-US" sz="1600" dirty="0" smtClean="0">
                <a:latin typeface="微软雅黑"/>
                <a:ea typeface="微软雅黑"/>
                <a:cs typeface="微软雅黑"/>
              </a:rPr>
              <a:t>防火墙</a:t>
            </a:r>
            <a:endParaRPr kumimoji="1" lang="zh-CN" altLang="en-US" sz="1600" dirty="0">
              <a:latin typeface="微软雅黑"/>
              <a:ea typeface="微软雅黑"/>
              <a:cs typeface="微软雅黑"/>
            </a:endParaRPr>
          </a:p>
        </p:txBody>
      </p:sp>
      <p:sp>
        <p:nvSpPr>
          <p:cNvPr id="7" name="矩形 6"/>
          <p:cNvSpPr/>
          <p:nvPr/>
        </p:nvSpPr>
        <p:spPr>
          <a:xfrm>
            <a:off x="991316" y="4801657"/>
            <a:ext cx="1440000" cy="28829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1600" dirty="0" smtClean="0">
                <a:latin typeface="微软雅黑"/>
                <a:ea typeface="微软雅黑"/>
                <a:cs typeface="微软雅黑"/>
              </a:rPr>
              <a:t>IDS/ IPS</a:t>
            </a:r>
            <a:endParaRPr kumimoji="1" lang="zh-CN" altLang="en-US" sz="1600" dirty="0">
              <a:latin typeface="微软雅黑"/>
              <a:ea typeface="微软雅黑"/>
              <a:cs typeface="微软雅黑"/>
            </a:endParaRPr>
          </a:p>
        </p:txBody>
      </p:sp>
      <p:sp>
        <p:nvSpPr>
          <p:cNvPr id="8" name="矩形 7"/>
          <p:cNvSpPr/>
          <p:nvPr/>
        </p:nvSpPr>
        <p:spPr>
          <a:xfrm>
            <a:off x="991316" y="5209485"/>
            <a:ext cx="1440000" cy="28829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1600" dirty="0" smtClean="0">
                <a:latin typeface="微软雅黑"/>
                <a:ea typeface="微软雅黑"/>
                <a:cs typeface="微软雅黑"/>
              </a:rPr>
              <a:t>Anti-APT</a:t>
            </a:r>
            <a:endParaRPr kumimoji="1" lang="zh-CN" altLang="en-US" sz="1600" dirty="0">
              <a:latin typeface="微软雅黑"/>
              <a:ea typeface="微软雅黑"/>
              <a:cs typeface="微软雅黑"/>
            </a:endParaRPr>
          </a:p>
        </p:txBody>
      </p:sp>
      <p:sp>
        <p:nvSpPr>
          <p:cNvPr id="9" name="矩形 8"/>
          <p:cNvSpPr/>
          <p:nvPr/>
        </p:nvSpPr>
        <p:spPr>
          <a:xfrm>
            <a:off x="2743272" y="4413075"/>
            <a:ext cx="1440000" cy="28829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zh-CN" altLang="en-US" sz="1600" dirty="0" smtClean="0">
                <a:latin typeface="微软雅黑"/>
                <a:ea typeface="微软雅黑"/>
                <a:cs typeface="微软雅黑"/>
              </a:rPr>
              <a:t>防病毒网关</a:t>
            </a:r>
            <a:endParaRPr kumimoji="1" lang="zh-CN" altLang="en-US" sz="1600" dirty="0">
              <a:latin typeface="微软雅黑"/>
              <a:ea typeface="微软雅黑"/>
              <a:cs typeface="微软雅黑"/>
            </a:endParaRPr>
          </a:p>
        </p:txBody>
      </p:sp>
      <p:sp>
        <p:nvSpPr>
          <p:cNvPr id="10" name="矩形 9"/>
          <p:cNvSpPr/>
          <p:nvPr/>
        </p:nvSpPr>
        <p:spPr>
          <a:xfrm>
            <a:off x="2743272" y="4804192"/>
            <a:ext cx="1440000" cy="28829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zh-CN" altLang="en-US" sz="1600" dirty="0" smtClean="0">
                <a:latin typeface="微软雅黑"/>
                <a:ea typeface="微软雅黑"/>
                <a:cs typeface="微软雅黑"/>
              </a:rPr>
              <a:t>客户端防病毒</a:t>
            </a:r>
            <a:endParaRPr kumimoji="1" lang="zh-CN" altLang="en-US" sz="1600" dirty="0">
              <a:latin typeface="微软雅黑"/>
              <a:ea typeface="微软雅黑"/>
              <a:cs typeface="微软雅黑"/>
            </a:endParaRPr>
          </a:p>
        </p:txBody>
      </p:sp>
      <p:sp>
        <p:nvSpPr>
          <p:cNvPr id="11" name="矩形 10"/>
          <p:cNvSpPr/>
          <p:nvPr/>
        </p:nvSpPr>
        <p:spPr>
          <a:xfrm>
            <a:off x="2743272" y="5212019"/>
            <a:ext cx="1440000" cy="28829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1600" dirty="0" smtClean="0">
                <a:latin typeface="微软雅黑"/>
                <a:ea typeface="微软雅黑"/>
                <a:cs typeface="微软雅黑"/>
              </a:rPr>
              <a:t>SDN&amp;DPI</a:t>
            </a:r>
            <a:endParaRPr kumimoji="1" lang="zh-CN" altLang="en-US" sz="1600" dirty="0">
              <a:latin typeface="微软雅黑"/>
              <a:ea typeface="微软雅黑"/>
              <a:cs typeface="微软雅黑"/>
            </a:endParaRPr>
          </a:p>
        </p:txBody>
      </p:sp>
      <p:sp>
        <p:nvSpPr>
          <p:cNvPr id="12" name="文本框 11"/>
          <p:cNvSpPr txBox="1"/>
          <p:nvPr/>
        </p:nvSpPr>
        <p:spPr>
          <a:xfrm>
            <a:off x="1649914" y="4027428"/>
            <a:ext cx="1916610" cy="338554"/>
          </a:xfrm>
          <a:prstGeom prst="rect">
            <a:avLst/>
          </a:prstGeom>
          <a:noFill/>
        </p:spPr>
        <p:txBody>
          <a:bodyPr wrap="square" rtlCol="0">
            <a:spAutoFit/>
          </a:bodyPr>
          <a:lstStyle/>
          <a:p>
            <a:r>
              <a:rPr kumimoji="1" lang="zh-CN" altLang="en-US" sz="1600" dirty="0" smtClean="0">
                <a:latin typeface="微软雅黑"/>
                <a:ea typeface="微软雅黑"/>
                <a:cs typeface="微软雅黑"/>
              </a:rPr>
              <a:t>检测、网关类设备</a:t>
            </a:r>
          </a:p>
        </p:txBody>
      </p:sp>
      <p:sp>
        <p:nvSpPr>
          <p:cNvPr id="13" name="圆角矩形 12"/>
          <p:cNvSpPr/>
          <p:nvPr/>
        </p:nvSpPr>
        <p:spPr>
          <a:xfrm>
            <a:off x="803140" y="3988917"/>
            <a:ext cx="3557909" cy="1659257"/>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14" name="矩形 13"/>
          <p:cNvSpPr/>
          <p:nvPr/>
        </p:nvSpPr>
        <p:spPr>
          <a:xfrm>
            <a:off x="4819696" y="4410540"/>
            <a:ext cx="1440000" cy="28829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1600" dirty="0" smtClean="0">
                <a:latin typeface="微软雅黑"/>
                <a:ea typeface="微软雅黑"/>
                <a:cs typeface="微软雅黑"/>
              </a:rPr>
              <a:t>SIEM</a:t>
            </a:r>
            <a:endParaRPr kumimoji="1" lang="zh-CN" altLang="en-US" sz="1600" dirty="0">
              <a:latin typeface="微软雅黑"/>
              <a:ea typeface="微软雅黑"/>
              <a:cs typeface="微软雅黑"/>
            </a:endParaRPr>
          </a:p>
        </p:txBody>
      </p:sp>
      <p:sp>
        <p:nvSpPr>
          <p:cNvPr id="15" name="矩形 14"/>
          <p:cNvSpPr/>
          <p:nvPr/>
        </p:nvSpPr>
        <p:spPr>
          <a:xfrm>
            <a:off x="6571652" y="4413075"/>
            <a:ext cx="1440000" cy="28829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zh-CN" altLang="en-US" sz="1600" dirty="0" smtClean="0">
                <a:latin typeface="微软雅黑"/>
                <a:ea typeface="微软雅黑"/>
                <a:cs typeface="微软雅黑"/>
              </a:rPr>
              <a:t>网管</a:t>
            </a:r>
            <a:endParaRPr kumimoji="1" lang="zh-CN" altLang="en-US" sz="1600" dirty="0">
              <a:latin typeface="微软雅黑"/>
              <a:ea typeface="微软雅黑"/>
              <a:cs typeface="微软雅黑"/>
            </a:endParaRPr>
          </a:p>
        </p:txBody>
      </p:sp>
      <p:sp>
        <p:nvSpPr>
          <p:cNvPr id="16" name="文本框 15"/>
          <p:cNvSpPr txBox="1"/>
          <p:nvPr/>
        </p:nvSpPr>
        <p:spPr>
          <a:xfrm>
            <a:off x="5478294" y="4027428"/>
            <a:ext cx="1916610" cy="338554"/>
          </a:xfrm>
          <a:prstGeom prst="rect">
            <a:avLst/>
          </a:prstGeom>
          <a:noFill/>
        </p:spPr>
        <p:txBody>
          <a:bodyPr wrap="square" rtlCol="0">
            <a:spAutoFit/>
          </a:bodyPr>
          <a:lstStyle/>
          <a:p>
            <a:pPr algn="ctr"/>
            <a:r>
              <a:rPr kumimoji="1" lang="zh-CN" altLang="en-US" sz="1600" dirty="0" smtClean="0">
                <a:latin typeface="微软雅黑"/>
                <a:ea typeface="微软雅黑"/>
                <a:cs typeface="微软雅黑"/>
              </a:rPr>
              <a:t>分析平台</a:t>
            </a:r>
          </a:p>
        </p:txBody>
      </p:sp>
      <p:sp>
        <p:nvSpPr>
          <p:cNvPr id="17" name="圆角矩形 16"/>
          <p:cNvSpPr/>
          <p:nvPr/>
        </p:nvSpPr>
        <p:spPr>
          <a:xfrm>
            <a:off x="4631520" y="3988917"/>
            <a:ext cx="3557909" cy="1659257"/>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18" name="上箭头 17"/>
          <p:cNvSpPr/>
          <p:nvPr/>
        </p:nvSpPr>
        <p:spPr>
          <a:xfrm>
            <a:off x="1490023" y="3370093"/>
            <a:ext cx="468000" cy="540000"/>
          </a:xfrm>
          <a:prstGeom prst="up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19" name="下箭头 18"/>
          <p:cNvSpPr/>
          <p:nvPr/>
        </p:nvSpPr>
        <p:spPr>
          <a:xfrm>
            <a:off x="2879940" y="3370093"/>
            <a:ext cx="468000" cy="540000"/>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20" name="矩形 19"/>
          <p:cNvSpPr/>
          <p:nvPr/>
        </p:nvSpPr>
        <p:spPr>
          <a:xfrm>
            <a:off x="803141" y="1048596"/>
            <a:ext cx="3557908" cy="493889"/>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dirty="0" smtClean="0">
                <a:latin typeface="微软雅黑"/>
                <a:ea typeface="微软雅黑"/>
                <a:cs typeface="微软雅黑"/>
              </a:rPr>
              <a:t>上级智能威胁信息交换平台</a:t>
            </a:r>
            <a:endParaRPr kumimoji="1" lang="zh-CN" altLang="en-US" dirty="0">
              <a:latin typeface="微软雅黑"/>
              <a:ea typeface="微软雅黑"/>
              <a:cs typeface="微软雅黑"/>
            </a:endParaRPr>
          </a:p>
        </p:txBody>
      </p:sp>
      <p:sp>
        <p:nvSpPr>
          <p:cNvPr id="21" name="矩形 20"/>
          <p:cNvSpPr/>
          <p:nvPr/>
        </p:nvSpPr>
        <p:spPr>
          <a:xfrm>
            <a:off x="4631520" y="1046434"/>
            <a:ext cx="3557908" cy="493889"/>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dirty="0" smtClean="0">
                <a:latin typeface="微软雅黑"/>
                <a:ea typeface="微软雅黑"/>
                <a:cs typeface="微软雅黑"/>
              </a:rPr>
              <a:t>外部智能威胁信息交换源</a:t>
            </a:r>
            <a:endParaRPr kumimoji="1" lang="zh-CN" altLang="en-US" dirty="0">
              <a:latin typeface="微软雅黑"/>
              <a:ea typeface="微软雅黑"/>
              <a:cs typeface="微软雅黑"/>
            </a:endParaRPr>
          </a:p>
        </p:txBody>
      </p:sp>
      <p:sp>
        <p:nvSpPr>
          <p:cNvPr id="22" name="文本框 21"/>
          <p:cNvSpPr txBox="1"/>
          <p:nvPr/>
        </p:nvSpPr>
        <p:spPr>
          <a:xfrm>
            <a:off x="1958023" y="3420227"/>
            <a:ext cx="1066306" cy="584776"/>
          </a:xfrm>
          <a:prstGeom prst="rect">
            <a:avLst/>
          </a:prstGeom>
          <a:noFill/>
        </p:spPr>
        <p:txBody>
          <a:bodyPr wrap="square" rtlCol="0">
            <a:spAutoFit/>
          </a:bodyPr>
          <a:lstStyle/>
          <a:p>
            <a:r>
              <a:rPr kumimoji="1" lang="zh-CN" altLang="en-US" sz="1600" dirty="0" smtClean="0">
                <a:latin typeface="微软雅黑"/>
                <a:ea typeface="微软雅黑"/>
                <a:cs typeface="微软雅黑"/>
              </a:rPr>
              <a:t>待分析威胁数据</a:t>
            </a:r>
          </a:p>
        </p:txBody>
      </p:sp>
      <p:sp>
        <p:nvSpPr>
          <p:cNvPr id="23" name="文本框 22"/>
          <p:cNvSpPr txBox="1"/>
          <p:nvPr/>
        </p:nvSpPr>
        <p:spPr>
          <a:xfrm>
            <a:off x="3347940" y="3439052"/>
            <a:ext cx="921917" cy="584776"/>
          </a:xfrm>
          <a:prstGeom prst="rect">
            <a:avLst/>
          </a:prstGeom>
          <a:noFill/>
        </p:spPr>
        <p:txBody>
          <a:bodyPr wrap="square" rtlCol="0">
            <a:spAutoFit/>
          </a:bodyPr>
          <a:lstStyle/>
          <a:p>
            <a:r>
              <a:rPr kumimoji="1" lang="zh-CN" altLang="en-US" sz="1600" dirty="0" smtClean="0">
                <a:latin typeface="微软雅黑"/>
                <a:ea typeface="微软雅黑"/>
                <a:cs typeface="微软雅黑"/>
              </a:rPr>
              <a:t>威胁数据</a:t>
            </a:r>
            <a:r>
              <a:rPr kumimoji="1" lang="en-US" altLang="zh-CN" sz="1600" dirty="0" smtClean="0">
                <a:latin typeface="微软雅黑"/>
                <a:ea typeface="微软雅黑"/>
                <a:cs typeface="微软雅黑"/>
              </a:rPr>
              <a:t>feed</a:t>
            </a:r>
            <a:endParaRPr kumimoji="1" lang="zh-CN" altLang="en-US" sz="1600" dirty="0" smtClean="0">
              <a:latin typeface="微软雅黑"/>
              <a:ea typeface="微软雅黑"/>
              <a:cs typeface="微软雅黑"/>
            </a:endParaRPr>
          </a:p>
        </p:txBody>
      </p:sp>
      <p:sp>
        <p:nvSpPr>
          <p:cNvPr id="24" name="矩形 23"/>
          <p:cNvSpPr/>
          <p:nvPr/>
        </p:nvSpPr>
        <p:spPr>
          <a:xfrm>
            <a:off x="991316" y="2591093"/>
            <a:ext cx="1440000" cy="2882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zh-CN" sz="1600" dirty="0" smtClean="0">
                <a:latin typeface="微软雅黑"/>
                <a:ea typeface="微软雅黑"/>
                <a:cs typeface="微软雅黑"/>
              </a:rPr>
              <a:t>APT</a:t>
            </a:r>
            <a:r>
              <a:rPr kumimoji="1" lang="zh-CN" altLang="en-US" sz="1600" dirty="0" smtClean="0">
                <a:latin typeface="微软雅黑"/>
                <a:ea typeface="微软雅黑"/>
                <a:cs typeface="微软雅黑"/>
              </a:rPr>
              <a:t>分析</a:t>
            </a:r>
            <a:endParaRPr kumimoji="1" lang="zh-CN" altLang="en-US" sz="1600" dirty="0">
              <a:latin typeface="微软雅黑"/>
              <a:ea typeface="微软雅黑"/>
              <a:cs typeface="微软雅黑"/>
            </a:endParaRPr>
          </a:p>
        </p:txBody>
      </p:sp>
      <p:sp>
        <p:nvSpPr>
          <p:cNvPr id="25" name="矩形 24"/>
          <p:cNvSpPr/>
          <p:nvPr/>
        </p:nvSpPr>
        <p:spPr>
          <a:xfrm>
            <a:off x="2851428" y="2591093"/>
            <a:ext cx="1440000" cy="2882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zh-CN" altLang="en-US" sz="1600" dirty="0" smtClean="0">
                <a:latin typeface="微软雅黑"/>
                <a:ea typeface="微软雅黑"/>
                <a:cs typeface="微软雅黑"/>
              </a:rPr>
              <a:t>事件管理</a:t>
            </a:r>
            <a:endParaRPr kumimoji="1" lang="zh-CN" altLang="en-US" sz="1600" dirty="0">
              <a:latin typeface="微软雅黑"/>
              <a:ea typeface="微软雅黑"/>
              <a:cs typeface="微软雅黑"/>
            </a:endParaRPr>
          </a:p>
        </p:txBody>
      </p:sp>
      <p:sp>
        <p:nvSpPr>
          <p:cNvPr id="26" name="矩形 25"/>
          <p:cNvSpPr/>
          <p:nvPr/>
        </p:nvSpPr>
        <p:spPr>
          <a:xfrm>
            <a:off x="4711540" y="2591093"/>
            <a:ext cx="1440000" cy="2882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zh-CN" altLang="en-US" sz="1600" dirty="0" smtClean="0">
                <a:latin typeface="微软雅黑"/>
                <a:ea typeface="微软雅黑"/>
                <a:cs typeface="微软雅黑"/>
              </a:rPr>
              <a:t>日志关联分析</a:t>
            </a:r>
            <a:endParaRPr kumimoji="1" lang="zh-CN" altLang="en-US" sz="1600" dirty="0">
              <a:latin typeface="微软雅黑"/>
              <a:ea typeface="微软雅黑"/>
              <a:cs typeface="微软雅黑"/>
            </a:endParaRPr>
          </a:p>
        </p:txBody>
      </p:sp>
      <p:sp>
        <p:nvSpPr>
          <p:cNvPr id="27" name="矩形 26"/>
          <p:cNvSpPr/>
          <p:nvPr/>
        </p:nvSpPr>
        <p:spPr>
          <a:xfrm>
            <a:off x="6571652" y="2591093"/>
            <a:ext cx="1440000" cy="2882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zh-CN" altLang="en-US" sz="1600" dirty="0" smtClean="0">
                <a:latin typeface="微软雅黑"/>
                <a:ea typeface="微软雅黑"/>
                <a:cs typeface="微软雅黑"/>
              </a:rPr>
              <a:t>查询搜索</a:t>
            </a:r>
            <a:endParaRPr kumimoji="1" lang="zh-CN" altLang="en-US" sz="1600" dirty="0">
              <a:latin typeface="微软雅黑"/>
              <a:ea typeface="微软雅黑"/>
              <a:cs typeface="微软雅黑"/>
            </a:endParaRPr>
          </a:p>
        </p:txBody>
      </p:sp>
      <p:sp>
        <p:nvSpPr>
          <p:cNvPr id="28" name="矩形 27"/>
          <p:cNvSpPr/>
          <p:nvPr/>
        </p:nvSpPr>
        <p:spPr>
          <a:xfrm>
            <a:off x="991316" y="2964825"/>
            <a:ext cx="1440000" cy="2882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zh-CN" altLang="en-US" sz="1600" dirty="0" smtClean="0">
                <a:latin typeface="微软雅黑"/>
                <a:ea typeface="微软雅黑"/>
                <a:cs typeface="微软雅黑"/>
              </a:rPr>
              <a:t>验证</a:t>
            </a:r>
            <a:endParaRPr kumimoji="1" lang="zh-CN" altLang="en-US" sz="1600" dirty="0">
              <a:latin typeface="微软雅黑"/>
              <a:ea typeface="微软雅黑"/>
              <a:cs typeface="微软雅黑"/>
            </a:endParaRPr>
          </a:p>
        </p:txBody>
      </p:sp>
      <p:sp>
        <p:nvSpPr>
          <p:cNvPr id="29" name="矩形 28"/>
          <p:cNvSpPr/>
          <p:nvPr/>
        </p:nvSpPr>
        <p:spPr>
          <a:xfrm>
            <a:off x="2865200" y="2964825"/>
            <a:ext cx="1440000" cy="2882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zh-CN" altLang="en-US" sz="1600" dirty="0" smtClean="0">
                <a:latin typeface="微软雅黑"/>
                <a:ea typeface="微软雅黑"/>
                <a:cs typeface="微软雅黑"/>
              </a:rPr>
              <a:t>威胁情报管理</a:t>
            </a:r>
            <a:endParaRPr kumimoji="1" lang="zh-CN" altLang="en-US" sz="1600" dirty="0">
              <a:latin typeface="微软雅黑"/>
              <a:ea typeface="微软雅黑"/>
              <a:cs typeface="微软雅黑"/>
            </a:endParaRPr>
          </a:p>
        </p:txBody>
      </p:sp>
      <p:sp>
        <p:nvSpPr>
          <p:cNvPr id="30" name="上箭头 29"/>
          <p:cNvSpPr/>
          <p:nvPr/>
        </p:nvSpPr>
        <p:spPr>
          <a:xfrm>
            <a:off x="1408423" y="1604137"/>
            <a:ext cx="468000" cy="540000"/>
          </a:xfrm>
          <a:prstGeom prst="up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31" name="下箭头 30"/>
          <p:cNvSpPr/>
          <p:nvPr/>
        </p:nvSpPr>
        <p:spPr>
          <a:xfrm>
            <a:off x="2798340" y="1604137"/>
            <a:ext cx="468000" cy="540000"/>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32" name="文本框 31"/>
          <p:cNvSpPr txBox="1"/>
          <p:nvPr/>
        </p:nvSpPr>
        <p:spPr>
          <a:xfrm>
            <a:off x="1876423" y="1620849"/>
            <a:ext cx="1066306" cy="584776"/>
          </a:xfrm>
          <a:prstGeom prst="rect">
            <a:avLst/>
          </a:prstGeom>
          <a:noFill/>
        </p:spPr>
        <p:txBody>
          <a:bodyPr wrap="square" rtlCol="0">
            <a:spAutoFit/>
          </a:bodyPr>
          <a:lstStyle/>
          <a:p>
            <a:r>
              <a:rPr kumimoji="1" lang="zh-CN" altLang="en-US" sz="1600" dirty="0" smtClean="0">
                <a:latin typeface="微软雅黑"/>
                <a:ea typeface="微软雅黑"/>
                <a:cs typeface="微软雅黑"/>
              </a:rPr>
              <a:t>威胁情报</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上报</a:t>
            </a:r>
          </a:p>
        </p:txBody>
      </p:sp>
      <p:sp>
        <p:nvSpPr>
          <p:cNvPr id="33" name="文本框 32"/>
          <p:cNvSpPr txBox="1"/>
          <p:nvPr/>
        </p:nvSpPr>
        <p:spPr>
          <a:xfrm>
            <a:off x="3266340" y="1606252"/>
            <a:ext cx="1094709" cy="584776"/>
          </a:xfrm>
          <a:prstGeom prst="rect">
            <a:avLst/>
          </a:prstGeom>
          <a:noFill/>
        </p:spPr>
        <p:txBody>
          <a:bodyPr wrap="square" rtlCol="0">
            <a:spAutoFit/>
          </a:bodyPr>
          <a:lstStyle/>
          <a:p>
            <a:r>
              <a:rPr kumimoji="1" lang="zh-CN" altLang="en-US" sz="1600" dirty="0" smtClean="0">
                <a:latin typeface="微软雅黑"/>
                <a:ea typeface="微软雅黑"/>
                <a:cs typeface="微软雅黑"/>
              </a:rPr>
              <a:t>威胁情报</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获取</a:t>
            </a:r>
          </a:p>
        </p:txBody>
      </p:sp>
      <p:sp>
        <p:nvSpPr>
          <p:cNvPr id="34" name="下箭头 33"/>
          <p:cNvSpPr/>
          <p:nvPr/>
        </p:nvSpPr>
        <p:spPr>
          <a:xfrm>
            <a:off x="6693586" y="1590456"/>
            <a:ext cx="468000" cy="540000"/>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35" name="文本框 34"/>
          <p:cNvSpPr txBox="1"/>
          <p:nvPr/>
        </p:nvSpPr>
        <p:spPr>
          <a:xfrm>
            <a:off x="7161586" y="1592571"/>
            <a:ext cx="1027843" cy="584776"/>
          </a:xfrm>
          <a:prstGeom prst="rect">
            <a:avLst/>
          </a:prstGeom>
          <a:noFill/>
        </p:spPr>
        <p:txBody>
          <a:bodyPr wrap="square" rtlCol="0">
            <a:spAutoFit/>
          </a:bodyPr>
          <a:lstStyle/>
          <a:p>
            <a:r>
              <a:rPr kumimoji="1" lang="zh-CN" altLang="en-US" sz="1600" dirty="0" smtClean="0">
                <a:latin typeface="微软雅黑"/>
                <a:ea typeface="微软雅黑"/>
                <a:cs typeface="微软雅黑"/>
              </a:rPr>
              <a:t>威胁情报</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获取</a:t>
            </a:r>
          </a:p>
        </p:txBody>
      </p:sp>
      <p:sp>
        <p:nvSpPr>
          <p:cNvPr id="36" name="下箭头 35"/>
          <p:cNvSpPr/>
          <p:nvPr/>
        </p:nvSpPr>
        <p:spPr>
          <a:xfrm>
            <a:off x="6693586" y="3386805"/>
            <a:ext cx="468000" cy="540000"/>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37" name="文本框 36"/>
          <p:cNvSpPr txBox="1"/>
          <p:nvPr/>
        </p:nvSpPr>
        <p:spPr>
          <a:xfrm>
            <a:off x="7161586" y="3455764"/>
            <a:ext cx="1205046" cy="584776"/>
          </a:xfrm>
          <a:prstGeom prst="rect">
            <a:avLst/>
          </a:prstGeom>
          <a:noFill/>
        </p:spPr>
        <p:txBody>
          <a:bodyPr wrap="square" rtlCol="0">
            <a:spAutoFit/>
          </a:bodyPr>
          <a:lstStyle/>
          <a:p>
            <a:r>
              <a:rPr kumimoji="1" lang="zh-CN" altLang="en-US" sz="1600" dirty="0" smtClean="0">
                <a:latin typeface="微软雅黑"/>
                <a:ea typeface="微软雅黑"/>
                <a:cs typeface="微软雅黑"/>
              </a:rPr>
              <a:t>威胁情报</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获取</a:t>
            </a:r>
          </a:p>
        </p:txBody>
      </p:sp>
      <p:sp>
        <p:nvSpPr>
          <p:cNvPr id="38" name="上箭头 37"/>
          <p:cNvSpPr/>
          <p:nvPr/>
        </p:nvSpPr>
        <p:spPr>
          <a:xfrm>
            <a:off x="5205502" y="3386805"/>
            <a:ext cx="468000" cy="540000"/>
          </a:xfrm>
          <a:prstGeom prst="up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39" name="文本框 38"/>
          <p:cNvSpPr txBox="1"/>
          <p:nvPr/>
        </p:nvSpPr>
        <p:spPr>
          <a:xfrm>
            <a:off x="5673502" y="3436939"/>
            <a:ext cx="1066306" cy="584776"/>
          </a:xfrm>
          <a:prstGeom prst="rect">
            <a:avLst/>
          </a:prstGeom>
          <a:noFill/>
        </p:spPr>
        <p:txBody>
          <a:bodyPr wrap="square" rtlCol="0">
            <a:spAutoFit/>
          </a:bodyPr>
          <a:lstStyle/>
          <a:p>
            <a:r>
              <a:rPr kumimoji="1" lang="zh-CN" altLang="en-US" sz="1600" dirty="0" smtClean="0">
                <a:latin typeface="微软雅黑"/>
                <a:ea typeface="微软雅黑"/>
                <a:cs typeface="微软雅黑"/>
              </a:rPr>
              <a:t>威胁情报</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上报</a:t>
            </a:r>
          </a:p>
        </p:txBody>
      </p:sp>
      <p:sp>
        <p:nvSpPr>
          <p:cNvPr id="40" name="上箭头 39"/>
          <p:cNvSpPr/>
          <p:nvPr/>
        </p:nvSpPr>
        <p:spPr>
          <a:xfrm>
            <a:off x="5205502" y="1590456"/>
            <a:ext cx="468000" cy="540000"/>
          </a:xfrm>
          <a:prstGeom prst="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latin typeface="微软雅黑"/>
              <a:ea typeface="微软雅黑"/>
              <a:cs typeface="微软雅黑"/>
            </a:endParaRPr>
          </a:p>
        </p:txBody>
      </p:sp>
      <p:sp>
        <p:nvSpPr>
          <p:cNvPr id="41" name="文本框 40"/>
          <p:cNvSpPr txBox="1"/>
          <p:nvPr/>
        </p:nvSpPr>
        <p:spPr>
          <a:xfrm>
            <a:off x="5673502" y="1607168"/>
            <a:ext cx="1066306" cy="584776"/>
          </a:xfrm>
          <a:prstGeom prst="rect">
            <a:avLst/>
          </a:prstGeom>
          <a:noFill/>
        </p:spPr>
        <p:txBody>
          <a:bodyPr wrap="square" rtlCol="0">
            <a:spAutoFit/>
          </a:bodyPr>
          <a:lstStyle/>
          <a:p>
            <a:r>
              <a:rPr kumimoji="1" lang="zh-CN" altLang="en-US" sz="1600" dirty="0" smtClean="0">
                <a:latin typeface="微软雅黑"/>
                <a:ea typeface="微软雅黑"/>
                <a:cs typeface="微软雅黑"/>
              </a:rPr>
              <a:t>威胁情报</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共享</a:t>
            </a:r>
          </a:p>
        </p:txBody>
      </p:sp>
      <p:sp>
        <p:nvSpPr>
          <p:cNvPr id="44" name="矩形 43"/>
          <p:cNvSpPr/>
          <p:nvPr/>
        </p:nvSpPr>
        <p:spPr>
          <a:xfrm>
            <a:off x="4711540" y="2963081"/>
            <a:ext cx="1440000" cy="2882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zh-CN" altLang="en-US" sz="1600" dirty="0" smtClean="0">
                <a:latin typeface="微软雅黑"/>
                <a:ea typeface="微软雅黑"/>
                <a:cs typeface="微软雅黑"/>
              </a:rPr>
              <a:t>响应管理</a:t>
            </a:r>
            <a:endParaRPr kumimoji="1" lang="zh-CN" altLang="en-US" sz="1600" dirty="0">
              <a:latin typeface="微软雅黑"/>
              <a:ea typeface="微软雅黑"/>
              <a:cs typeface="微软雅黑"/>
            </a:endParaRPr>
          </a:p>
        </p:txBody>
      </p:sp>
    </p:spTree>
    <p:extLst>
      <p:ext uri="{BB962C8B-B14F-4D97-AF65-F5344CB8AC3E}">
        <p14:creationId xmlns:p14="http://schemas.microsoft.com/office/powerpoint/2010/main" val="113309444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安全威胁情报体系的应用</a:t>
            </a:r>
            <a:endParaRPr kumimoji="1" lang="zh-CN" altLang="en-US" dirty="0"/>
          </a:p>
        </p:txBody>
      </p:sp>
    </p:spTree>
    <p:extLst>
      <p:ext uri="{BB962C8B-B14F-4D97-AF65-F5344CB8AC3E}">
        <p14:creationId xmlns:p14="http://schemas.microsoft.com/office/powerpoint/2010/main" val="182304810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NG</a:t>
            </a:r>
            <a:r>
              <a:rPr kumimoji="1" lang="zh-CN" altLang="en-US" dirty="0" smtClean="0"/>
              <a:t>的</a:t>
            </a:r>
            <a:r>
              <a:rPr kumimoji="1" lang="en-US" altLang="zh-CN" dirty="0" smtClean="0"/>
              <a:t>NG</a:t>
            </a:r>
            <a:r>
              <a:rPr kumimoji="1" lang="zh-CN" altLang="en-US" dirty="0" smtClean="0"/>
              <a:t>？</a:t>
            </a:r>
            <a:endParaRPr kumimoji="1" lang="zh-CN" altLang="en-US" dirty="0"/>
          </a:p>
        </p:txBody>
      </p:sp>
      <p:pic>
        <p:nvPicPr>
          <p:cNvPr id="5" name="图片 4"/>
          <p:cNvPicPr>
            <a:picLocks noChangeAspect="1"/>
          </p:cNvPicPr>
          <p:nvPr/>
        </p:nvPicPr>
        <p:blipFill>
          <a:blip r:embed="rId2"/>
          <a:stretch>
            <a:fillRect/>
          </a:stretch>
        </p:blipFill>
        <p:spPr>
          <a:xfrm>
            <a:off x="1568742" y="979699"/>
            <a:ext cx="6144247" cy="4608186"/>
          </a:xfrm>
          <a:prstGeom prst="rect">
            <a:avLst/>
          </a:prstGeom>
        </p:spPr>
      </p:pic>
    </p:spTree>
    <p:extLst>
      <p:ext uri="{BB962C8B-B14F-4D97-AF65-F5344CB8AC3E}">
        <p14:creationId xmlns:p14="http://schemas.microsoft.com/office/powerpoint/2010/main" val="233065628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情境</a:t>
            </a:r>
            <a:r>
              <a:rPr kumimoji="1" lang="en-US" altLang="zh-CN" dirty="0" smtClean="0"/>
              <a:t>/</a:t>
            </a:r>
            <a:r>
              <a:rPr kumimoji="1" lang="zh-CN" altLang="en-US" dirty="0" smtClean="0"/>
              <a:t>情报感知？</a:t>
            </a:r>
            <a:endParaRPr kumimoji="1" lang="zh-CN" altLang="en-US" dirty="0"/>
          </a:p>
        </p:txBody>
      </p:sp>
      <p:pic>
        <p:nvPicPr>
          <p:cNvPr id="4" name="图片 3" descr="屏幕快照 2014-12-25 01.58.5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037" y="1179106"/>
            <a:ext cx="7425852" cy="4535894"/>
          </a:xfrm>
          <a:prstGeom prst="rect">
            <a:avLst/>
          </a:prstGeom>
        </p:spPr>
      </p:pic>
    </p:spTree>
    <p:extLst>
      <p:ext uri="{BB962C8B-B14F-4D97-AF65-F5344CB8AC3E}">
        <p14:creationId xmlns:p14="http://schemas.microsoft.com/office/powerpoint/2010/main" val="373036750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以</a:t>
            </a:r>
            <a:r>
              <a:rPr kumimoji="1" lang="en-US" altLang="zh-CN" dirty="0" err="1" smtClean="0"/>
              <a:t>SECaaS</a:t>
            </a:r>
            <a:r>
              <a:rPr kumimoji="1" lang="zh-CN" altLang="en-US" dirty="0" smtClean="0"/>
              <a:t>模式为核心的网络安全情报中心</a:t>
            </a:r>
            <a:endParaRPr kumimoji="1" lang="zh-CN" altLang="en-US" dirty="0"/>
          </a:p>
        </p:txBody>
      </p:sp>
      <p:pic>
        <p:nvPicPr>
          <p:cNvPr id="4" name="图片 3"/>
          <p:cNvPicPr>
            <a:picLocks noChangeAspect="1"/>
          </p:cNvPicPr>
          <p:nvPr/>
        </p:nvPicPr>
        <p:blipFill>
          <a:blip r:embed="rId2"/>
          <a:stretch>
            <a:fillRect/>
          </a:stretch>
        </p:blipFill>
        <p:spPr>
          <a:xfrm>
            <a:off x="2506350" y="1119602"/>
            <a:ext cx="4586426" cy="4528553"/>
          </a:xfrm>
          <a:prstGeom prst="rect">
            <a:avLst/>
          </a:prstGeom>
        </p:spPr>
      </p:pic>
    </p:spTree>
    <p:extLst>
      <p:ext uri="{BB962C8B-B14F-4D97-AF65-F5344CB8AC3E}">
        <p14:creationId xmlns:p14="http://schemas.microsoft.com/office/powerpoint/2010/main" val="86937631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安全威胁情报的发展方向</a:t>
            </a:r>
            <a:endParaRPr kumimoji="1" lang="zh-CN" altLang="en-US" dirty="0"/>
          </a:p>
        </p:txBody>
      </p:sp>
      <p:sp>
        <p:nvSpPr>
          <p:cNvPr id="5" name="五边形 4"/>
          <p:cNvSpPr/>
          <p:nvPr/>
        </p:nvSpPr>
        <p:spPr>
          <a:xfrm>
            <a:off x="784372" y="1475441"/>
            <a:ext cx="3791130" cy="709706"/>
          </a:xfrm>
          <a:prstGeom prst="homePlat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微软雅黑"/>
                <a:ea typeface="微软雅黑"/>
                <a:cs typeface="微软雅黑"/>
              </a:rPr>
              <a:t>人读</a:t>
            </a:r>
            <a:endParaRPr kumimoji="1" lang="zh-CN" altLang="en-US" sz="2400" dirty="0">
              <a:latin typeface="微软雅黑"/>
              <a:ea typeface="微软雅黑"/>
              <a:cs typeface="微软雅黑"/>
            </a:endParaRPr>
          </a:p>
        </p:txBody>
      </p:sp>
      <p:sp>
        <p:nvSpPr>
          <p:cNvPr id="6" name="矩形 5"/>
          <p:cNvSpPr/>
          <p:nvPr/>
        </p:nvSpPr>
        <p:spPr>
          <a:xfrm>
            <a:off x="4650198" y="1475441"/>
            <a:ext cx="3623050" cy="70970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2400" dirty="0" smtClean="0">
                <a:latin typeface="微软雅黑"/>
                <a:ea typeface="微软雅黑"/>
                <a:cs typeface="微软雅黑"/>
              </a:rPr>
              <a:t>机读</a:t>
            </a:r>
            <a:endParaRPr kumimoji="1" lang="zh-CN" altLang="en-US" sz="2400" dirty="0">
              <a:latin typeface="微软雅黑"/>
              <a:ea typeface="微软雅黑"/>
              <a:cs typeface="微软雅黑"/>
            </a:endParaRPr>
          </a:p>
        </p:txBody>
      </p:sp>
      <p:sp>
        <p:nvSpPr>
          <p:cNvPr id="7" name="五边形 6"/>
          <p:cNvSpPr/>
          <p:nvPr/>
        </p:nvSpPr>
        <p:spPr>
          <a:xfrm>
            <a:off x="784372" y="2415233"/>
            <a:ext cx="3791130" cy="709706"/>
          </a:xfrm>
          <a:prstGeom prst="homePlat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微软雅黑"/>
                <a:ea typeface="微软雅黑"/>
                <a:cs typeface="微软雅黑"/>
              </a:rPr>
              <a:t>简单</a:t>
            </a:r>
            <a:endParaRPr kumimoji="1" lang="zh-CN" altLang="en-US" sz="2400" dirty="0">
              <a:latin typeface="微软雅黑"/>
              <a:ea typeface="微软雅黑"/>
              <a:cs typeface="微软雅黑"/>
            </a:endParaRPr>
          </a:p>
        </p:txBody>
      </p:sp>
      <p:sp>
        <p:nvSpPr>
          <p:cNvPr id="8" name="矩形 7"/>
          <p:cNvSpPr/>
          <p:nvPr/>
        </p:nvSpPr>
        <p:spPr>
          <a:xfrm>
            <a:off x="4650198" y="2415233"/>
            <a:ext cx="3623050" cy="70970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2400" dirty="0" smtClean="0">
                <a:latin typeface="微软雅黑"/>
                <a:ea typeface="微软雅黑"/>
                <a:cs typeface="微软雅黑"/>
              </a:rPr>
              <a:t>丰富</a:t>
            </a:r>
            <a:endParaRPr kumimoji="1" lang="zh-CN" altLang="en-US" sz="2400" dirty="0">
              <a:latin typeface="微软雅黑"/>
              <a:ea typeface="微软雅黑"/>
              <a:cs typeface="微软雅黑"/>
            </a:endParaRPr>
          </a:p>
        </p:txBody>
      </p:sp>
      <p:sp>
        <p:nvSpPr>
          <p:cNvPr id="9" name="五边形 8"/>
          <p:cNvSpPr/>
          <p:nvPr/>
        </p:nvSpPr>
        <p:spPr>
          <a:xfrm>
            <a:off x="784372" y="3373438"/>
            <a:ext cx="3791130" cy="709706"/>
          </a:xfrm>
          <a:prstGeom prst="homePlat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微软雅黑"/>
                <a:ea typeface="微软雅黑"/>
                <a:cs typeface="微软雅黑"/>
              </a:rPr>
              <a:t>非实时</a:t>
            </a:r>
            <a:endParaRPr kumimoji="1" lang="zh-CN" altLang="en-US" sz="2400" dirty="0">
              <a:latin typeface="微软雅黑"/>
              <a:ea typeface="微软雅黑"/>
              <a:cs typeface="微软雅黑"/>
            </a:endParaRPr>
          </a:p>
        </p:txBody>
      </p:sp>
      <p:sp>
        <p:nvSpPr>
          <p:cNvPr id="10" name="矩形 9"/>
          <p:cNvSpPr/>
          <p:nvPr/>
        </p:nvSpPr>
        <p:spPr>
          <a:xfrm>
            <a:off x="4650198" y="3373438"/>
            <a:ext cx="3623050" cy="70970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2400" dirty="0" smtClean="0">
                <a:latin typeface="微软雅黑"/>
                <a:ea typeface="微软雅黑"/>
                <a:cs typeface="微软雅黑"/>
              </a:rPr>
              <a:t>实时</a:t>
            </a:r>
            <a:endParaRPr kumimoji="1" lang="zh-CN" altLang="en-US" sz="2400" dirty="0">
              <a:latin typeface="微软雅黑"/>
              <a:ea typeface="微软雅黑"/>
              <a:cs typeface="微软雅黑"/>
            </a:endParaRPr>
          </a:p>
        </p:txBody>
      </p:sp>
      <p:sp>
        <p:nvSpPr>
          <p:cNvPr id="11" name="五边形 10"/>
          <p:cNvSpPr/>
          <p:nvPr/>
        </p:nvSpPr>
        <p:spPr>
          <a:xfrm>
            <a:off x="784372" y="4313230"/>
            <a:ext cx="3791130" cy="709706"/>
          </a:xfrm>
          <a:prstGeom prst="homePlat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微软雅黑"/>
                <a:ea typeface="微软雅黑"/>
                <a:cs typeface="微软雅黑"/>
              </a:rPr>
              <a:t>孤立</a:t>
            </a:r>
            <a:endParaRPr kumimoji="1" lang="zh-CN" altLang="en-US" sz="2400" dirty="0">
              <a:latin typeface="微软雅黑"/>
              <a:ea typeface="微软雅黑"/>
              <a:cs typeface="微软雅黑"/>
            </a:endParaRPr>
          </a:p>
        </p:txBody>
      </p:sp>
      <p:sp>
        <p:nvSpPr>
          <p:cNvPr id="12" name="矩形 11"/>
          <p:cNvSpPr/>
          <p:nvPr/>
        </p:nvSpPr>
        <p:spPr>
          <a:xfrm>
            <a:off x="4650198" y="4313230"/>
            <a:ext cx="3623050" cy="70970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2400" dirty="0" smtClean="0">
                <a:latin typeface="微软雅黑"/>
                <a:ea typeface="微软雅黑"/>
                <a:cs typeface="微软雅黑"/>
              </a:rPr>
              <a:t>共享</a:t>
            </a:r>
            <a:endParaRPr kumimoji="1" lang="zh-CN" altLang="en-US" sz="2400" dirty="0">
              <a:latin typeface="微软雅黑"/>
              <a:ea typeface="微软雅黑"/>
              <a:cs typeface="微软雅黑"/>
            </a:endParaRPr>
          </a:p>
        </p:txBody>
      </p:sp>
    </p:spTree>
    <p:extLst>
      <p:ext uri="{BB962C8B-B14F-4D97-AF65-F5344CB8AC3E}">
        <p14:creationId xmlns:p14="http://schemas.microsoft.com/office/powerpoint/2010/main" val="14648645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2"/>
          </p:nvPr>
        </p:nvSpPr>
        <p:spPr/>
        <p:txBody>
          <a:bodyPr/>
          <a:lstStyle/>
          <a:p>
            <a:r>
              <a:rPr kumimoji="1" lang="zh-CN" altLang="en-US" dirty="0" smtClean="0"/>
              <a:t>应用结构化的</a:t>
            </a:r>
            <a:r>
              <a:rPr kumimoji="1" lang="en-US" altLang="zh-CN" dirty="0" smtClean="0"/>
              <a:t> i</a:t>
            </a:r>
            <a:r>
              <a:rPr lang="en-US" altLang="zh-CN" dirty="0" smtClean="0"/>
              <a:t>ndicators </a:t>
            </a:r>
            <a:r>
              <a:rPr lang="en-US" altLang="zh-CN" dirty="0"/>
              <a:t>of </a:t>
            </a:r>
            <a:r>
              <a:rPr lang="en-US" altLang="zh-CN" dirty="0" smtClean="0"/>
              <a:t>compromise</a:t>
            </a:r>
            <a:r>
              <a:rPr lang="zh-CN" altLang="en-US" dirty="0" smtClean="0"/>
              <a:t>（</a:t>
            </a:r>
            <a:r>
              <a:rPr lang="en-US" altLang="zh-CN" dirty="0" smtClean="0"/>
              <a:t>IOC	</a:t>
            </a:r>
            <a:r>
              <a:rPr lang="zh-CN" altLang="en-US" dirty="0" smtClean="0"/>
              <a:t>）</a:t>
            </a:r>
            <a:r>
              <a:rPr lang="en-US" altLang="zh-CN" dirty="0" smtClean="0"/>
              <a:t> </a:t>
            </a:r>
            <a:endParaRPr lang="en-US" altLang="zh-CN" dirty="0"/>
          </a:p>
          <a:p>
            <a:pPr lvl="1"/>
            <a:r>
              <a:rPr kumimoji="1" lang="zh-CN" altLang="en-US" dirty="0" smtClean="0"/>
              <a:t>参考</a:t>
            </a:r>
            <a:r>
              <a:rPr kumimoji="1" lang="en-US" altLang="zh-CN" dirty="0" smtClean="0"/>
              <a:t>STIX</a:t>
            </a:r>
            <a:r>
              <a:rPr kumimoji="1" lang="zh-CN" altLang="en-US" dirty="0" smtClean="0"/>
              <a:t>定义安全威胁情报元模型，并对关键指标进行标准化</a:t>
            </a:r>
            <a:endParaRPr kumimoji="1" lang="en-US" altLang="zh-CN" dirty="0" smtClean="0"/>
          </a:p>
          <a:p>
            <a:pPr lvl="1"/>
            <a:r>
              <a:rPr kumimoji="1" lang="zh-CN" altLang="en-US" dirty="0"/>
              <a:t>内部、外部可共享的</a:t>
            </a:r>
            <a:r>
              <a:rPr kumimoji="1" lang="en-US" altLang="zh-CN" dirty="0" smtClean="0"/>
              <a:t>IOCs</a:t>
            </a:r>
          </a:p>
          <a:p>
            <a:pPr lvl="1"/>
            <a:r>
              <a:rPr kumimoji="1" lang="zh-CN" altLang="en-US" dirty="0"/>
              <a:t>情报数据尽量多样化，</a:t>
            </a:r>
            <a:r>
              <a:rPr kumimoji="1" lang="zh-CN" altLang="en-US" dirty="0" smtClean="0"/>
              <a:t>不应仅是信誉库</a:t>
            </a:r>
            <a:endParaRPr kumimoji="1" lang="en-US" altLang="zh-CN" dirty="0" smtClean="0"/>
          </a:p>
          <a:p>
            <a:pPr lvl="1"/>
            <a:r>
              <a:rPr kumimoji="1" lang="zh-CN" altLang="en-US" dirty="0" smtClean="0"/>
              <a:t>应用威胁情报开展情境分析</a:t>
            </a:r>
            <a:endParaRPr kumimoji="1" lang="en-US" altLang="zh-CN" dirty="0" smtClean="0"/>
          </a:p>
          <a:p>
            <a:pPr lvl="1"/>
            <a:r>
              <a:rPr kumimoji="1" lang="en-US" altLang="zh-CN" dirty="0" smtClean="0"/>
              <a:t>SOC</a:t>
            </a:r>
            <a:r>
              <a:rPr kumimoji="1" lang="zh-CN" altLang="en-US" dirty="0" smtClean="0"/>
              <a:t>等分析型优先，逐步推动防护设备支持</a:t>
            </a:r>
            <a:endParaRPr kumimoji="1" lang="en-US" altLang="zh-CN" dirty="0" smtClean="0"/>
          </a:p>
          <a:p>
            <a:pPr lvl="1"/>
            <a:r>
              <a:rPr kumimoji="1" lang="zh-CN" altLang="en-US" dirty="0"/>
              <a:t>自动化共享和分析处置</a:t>
            </a:r>
            <a:endParaRPr kumimoji="1" lang="en-US" altLang="zh-CN" dirty="0"/>
          </a:p>
          <a:p>
            <a:pPr lvl="1"/>
            <a:endParaRPr kumimoji="1" lang="zh-CN" altLang="en-US" dirty="0"/>
          </a:p>
        </p:txBody>
      </p:sp>
      <p:sp>
        <p:nvSpPr>
          <p:cNvPr id="3" name="标题 2"/>
          <p:cNvSpPr>
            <a:spLocks noGrp="1"/>
          </p:cNvSpPr>
          <p:nvPr>
            <p:ph type="title"/>
          </p:nvPr>
        </p:nvSpPr>
        <p:spPr/>
        <p:txBody>
          <a:bodyPr/>
          <a:lstStyle/>
          <a:p>
            <a:r>
              <a:rPr kumimoji="1" lang="zh-CN" altLang="en-US" dirty="0" smtClean="0"/>
              <a:t>对于企业应用实践的建议</a:t>
            </a:r>
            <a:endParaRPr kumimoji="1" lang="zh-CN" altLang="en-US" dirty="0"/>
          </a:p>
        </p:txBody>
      </p:sp>
    </p:spTree>
    <p:extLst>
      <p:ext uri="{BB962C8B-B14F-4D97-AF65-F5344CB8AC3E}">
        <p14:creationId xmlns:p14="http://schemas.microsoft.com/office/powerpoint/2010/main" val="38220825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2"/>
          </p:nvPr>
        </p:nvSpPr>
        <p:spPr>
          <a:xfrm>
            <a:off x="457201" y="2133601"/>
            <a:ext cx="8228012" cy="845609"/>
          </a:xfrm>
        </p:spPr>
        <p:txBody>
          <a:bodyPr>
            <a:normAutofit fontScale="92500" lnSpcReduction="10000"/>
          </a:bodyPr>
          <a:lstStyle/>
          <a:p>
            <a:pPr algn="ctr">
              <a:buNone/>
            </a:pPr>
            <a:r>
              <a:rPr lang="zh-CN" altLang="en-US" sz="6000" dirty="0" smtClean="0">
                <a:latin typeface="华文行楷" pitchFamily="2" charset="-122"/>
                <a:ea typeface="华文行楷" pitchFamily="2" charset="-122"/>
              </a:rPr>
              <a:t>讨论！</a:t>
            </a:r>
            <a:endParaRPr lang="zh-CN" altLang="en-US" sz="6000" dirty="0">
              <a:latin typeface="华文行楷" pitchFamily="2" charset="-122"/>
              <a:ea typeface="华文行楷" pitchFamily="2" charset="-122"/>
            </a:endParaRPr>
          </a:p>
        </p:txBody>
      </p:sp>
      <p:pic>
        <p:nvPicPr>
          <p:cNvPr id="4" name="Picture 7" descr="iStock_000007716977XSmall.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1988" y="2979208"/>
            <a:ext cx="5942012" cy="2735792"/>
          </a:xfrm>
          <a:prstGeom prst="rect">
            <a:avLst/>
          </a:prstGeom>
          <a:noFill/>
          <a:ln w="9525">
            <a:noFill/>
            <a:miter lim="800000"/>
            <a:headEnd/>
            <a:tailEnd/>
          </a:ln>
        </p:spPr>
      </p:pic>
      <p:pic>
        <p:nvPicPr>
          <p:cNvPr id="5" name="图片 4"/>
          <p:cNvPicPr>
            <a:picLocks noChangeAspect="1"/>
          </p:cNvPicPr>
          <p:nvPr/>
        </p:nvPicPr>
        <p:blipFill>
          <a:blip r:embed="rId4"/>
          <a:stretch>
            <a:fillRect/>
          </a:stretch>
        </p:blipFill>
        <p:spPr>
          <a:xfrm>
            <a:off x="457201" y="1568047"/>
            <a:ext cx="2822326" cy="2822326"/>
          </a:xfrm>
          <a:prstGeom prst="rect">
            <a:avLst/>
          </a:prstGeom>
        </p:spPr>
      </p:pic>
      <p:sp>
        <p:nvSpPr>
          <p:cNvPr id="7" name="文本框 6"/>
          <p:cNvSpPr txBox="1"/>
          <p:nvPr/>
        </p:nvSpPr>
        <p:spPr>
          <a:xfrm>
            <a:off x="818742" y="1298981"/>
            <a:ext cx="2393950" cy="369332"/>
          </a:xfrm>
          <a:prstGeom prst="rect">
            <a:avLst/>
          </a:prstGeom>
          <a:noFill/>
        </p:spPr>
        <p:txBody>
          <a:bodyPr wrap="square" rtlCol="0">
            <a:spAutoFit/>
          </a:bodyPr>
          <a:lstStyle/>
          <a:p>
            <a:r>
              <a:rPr kumimoji="1" lang="en-US" altLang="zh-CN" dirty="0" smtClean="0">
                <a:latin typeface="微软雅黑"/>
                <a:ea typeface="微软雅黑"/>
                <a:cs typeface="微软雅黑"/>
              </a:rPr>
              <a:t>NUKE</a:t>
            </a:r>
            <a:r>
              <a:rPr kumimoji="1" lang="zh-CN" altLang="en-US" dirty="0" smtClean="0">
                <a:latin typeface="微软雅黑"/>
                <a:ea typeface="微软雅黑"/>
                <a:cs typeface="微软雅黑"/>
              </a:rPr>
              <a:t>同学的手抄报</a:t>
            </a:r>
          </a:p>
        </p:txBody>
      </p:sp>
      <p:sp>
        <p:nvSpPr>
          <p:cNvPr id="8" name="文本框 7"/>
          <p:cNvSpPr txBox="1"/>
          <p:nvPr/>
        </p:nvSpPr>
        <p:spPr>
          <a:xfrm>
            <a:off x="5773284" y="1317693"/>
            <a:ext cx="4151862" cy="646331"/>
          </a:xfrm>
          <a:prstGeom prst="rect">
            <a:avLst/>
          </a:prstGeom>
          <a:noFill/>
        </p:spPr>
        <p:txBody>
          <a:bodyPr wrap="square" rtlCol="0">
            <a:spAutoFit/>
          </a:bodyPr>
          <a:lstStyle/>
          <a:p>
            <a:r>
              <a:rPr kumimoji="1" lang="zh-CN" altLang="en-US" dirty="0" smtClean="0">
                <a:latin typeface="微软雅黑"/>
                <a:ea typeface="微软雅黑"/>
                <a:cs typeface="微软雅黑"/>
              </a:rPr>
              <a:t>也可以关注网站</a:t>
            </a:r>
            <a:endParaRPr kumimoji="1" lang="en-US" altLang="zh-CN" dirty="0" smtClean="0">
              <a:latin typeface="微软雅黑"/>
              <a:ea typeface="微软雅黑"/>
              <a:cs typeface="微软雅黑"/>
            </a:endParaRPr>
          </a:p>
          <a:p>
            <a:r>
              <a:rPr kumimoji="1" lang="en-US" altLang="zh-CN" dirty="0" err="1" smtClean="0">
                <a:latin typeface="微软雅黑"/>
                <a:ea typeface="微软雅黑"/>
                <a:cs typeface="微软雅黑"/>
              </a:rPr>
              <a:t>www.sec</a:t>
            </a:r>
            <a:r>
              <a:rPr kumimoji="1" lang="en-US" altLang="zh-CN" dirty="0" err="1">
                <a:latin typeface="微软雅黑"/>
                <a:ea typeface="微软雅黑"/>
                <a:cs typeface="微软雅黑"/>
              </a:rPr>
              <a:t>-un.org</a:t>
            </a:r>
            <a:r>
              <a:rPr kumimoji="1" lang="en-US" altLang="zh-CN" dirty="0">
                <a:latin typeface="微软雅黑"/>
                <a:ea typeface="微软雅黑"/>
                <a:cs typeface="微软雅黑"/>
              </a:rPr>
              <a:t>/author/nuke</a:t>
            </a:r>
            <a:endParaRPr kumimoji="1" lang="zh-CN" altLang="en-US" dirty="0" smtClean="0">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攻防速度之争！</a:t>
            </a:r>
            <a:endParaRPr kumimoji="1" lang="zh-CN" altLang="en-US" dirty="0"/>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26909" y="973881"/>
            <a:ext cx="7559449" cy="4741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0360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速度！速度！还是速度！</a:t>
            </a:r>
            <a:endParaRPr kumimoji="1" lang="zh-CN" altLang="en-US" dirty="0"/>
          </a:p>
        </p:txBody>
      </p:sp>
      <p:grpSp>
        <p:nvGrpSpPr>
          <p:cNvPr id="4" name="Group 71"/>
          <p:cNvGrpSpPr/>
          <p:nvPr/>
        </p:nvGrpSpPr>
        <p:grpSpPr bwMode="gray">
          <a:xfrm rot="10800000">
            <a:off x="14111" y="1827484"/>
            <a:ext cx="9134475" cy="1412548"/>
            <a:chOff x="0" y="2703961"/>
            <a:chExt cx="9144000" cy="1883398"/>
          </a:xfrm>
        </p:grpSpPr>
        <p:sp>
          <p:nvSpPr>
            <p:cNvPr id="5" name="Oval 98"/>
            <p:cNvSpPr/>
            <p:nvPr/>
          </p:nvSpPr>
          <p:spPr bwMode="gray">
            <a:xfrm rot="5400000">
              <a:off x="3810000" y="-1029838"/>
              <a:ext cx="1447801" cy="8915400"/>
            </a:xfrm>
            <a:prstGeom prst="ellipse">
              <a:avLst/>
            </a:prstGeom>
            <a:gradFill flip="none" rotWithShape="1">
              <a:gsLst>
                <a:gs pos="0">
                  <a:schemeClr val="bg1">
                    <a:lumMod val="65000"/>
                  </a:schemeClr>
                </a:gs>
                <a:gs pos="90000">
                  <a:srgbClr val="FFFFFF"/>
                </a:gs>
              </a:gsLst>
              <a:path path="shape">
                <a:fillToRect l="50000" t="50000" r="50000" b="50000"/>
              </a:path>
              <a:tileRect/>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Verdana" pitchFamily="34" charset="0"/>
              </a:endParaRPr>
            </a:p>
          </p:txBody>
        </p:sp>
        <p:sp>
          <p:nvSpPr>
            <p:cNvPr id="6" name="Rectangle 99"/>
            <p:cNvSpPr/>
            <p:nvPr/>
          </p:nvSpPr>
          <p:spPr bwMode="gray">
            <a:xfrm>
              <a:off x="0" y="3095625"/>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Verdana" pitchFamily="34" charset="0"/>
              </a:endParaRPr>
            </a:p>
          </p:txBody>
        </p:sp>
        <p:cxnSp>
          <p:nvCxnSpPr>
            <p:cNvPr id="7" name="Straight Connector 100"/>
            <p:cNvCxnSpPr/>
            <p:nvPr/>
          </p:nvCxnSpPr>
          <p:spPr bwMode="gray">
            <a:xfrm>
              <a:off x="0" y="3094037"/>
              <a:ext cx="9144000" cy="1588"/>
            </a:xfrm>
            <a:prstGeom prst="line">
              <a:avLst/>
            </a:prstGeom>
            <a:solidFill>
              <a:schemeClr val="accent1"/>
            </a:solidFill>
            <a:ln w="9525" cap="flat" cmpd="sng" algn="ctr">
              <a:solidFill>
                <a:schemeClr val="bg1">
                  <a:lumMod val="85000"/>
                </a:schemeClr>
              </a:solidFill>
              <a:prstDash val="dash"/>
              <a:miter lim="800000"/>
              <a:headEnd type="none" w="med" len="med"/>
              <a:tailEnd type="none" w="med" len="med"/>
            </a:ln>
            <a:effectLst/>
          </p:spPr>
        </p:cxnSp>
        <p:sp>
          <p:nvSpPr>
            <p:cNvPr id="8" name="Rectangle 101"/>
            <p:cNvSpPr/>
            <p:nvPr/>
          </p:nvSpPr>
          <p:spPr bwMode="gray">
            <a:xfrm>
              <a:off x="0" y="3139559"/>
              <a:ext cx="9144000" cy="1447800"/>
            </a:xfrm>
            <a:prstGeom prst="rect">
              <a:avLst/>
            </a:prstGeom>
            <a:gradFill flip="none" rotWithShape="1">
              <a:gsLst>
                <a:gs pos="0">
                  <a:schemeClr val="bg1">
                    <a:lumMod val="85000"/>
                  </a:schemeClr>
                </a:gs>
                <a:gs pos="50000">
                  <a:srgbClr val="FFFFFF"/>
                </a:gs>
              </a:gsLst>
              <a:lin ang="5400000" scaled="1"/>
              <a:tileRect/>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Verdana" pitchFamily="34" charset="0"/>
              </a:endParaRPr>
            </a:p>
          </p:txBody>
        </p:sp>
      </p:grpSp>
      <p:grpSp>
        <p:nvGrpSpPr>
          <p:cNvPr id="9" name="Group 71"/>
          <p:cNvGrpSpPr/>
          <p:nvPr/>
        </p:nvGrpSpPr>
        <p:grpSpPr bwMode="gray">
          <a:xfrm>
            <a:off x="23644" y="3178041"/>
            <a:ext cx="9134475" cy="1394263"/>
            <a:chOff x="0" y="2728343"/>
            <a:chExt cx="9144000" cy="1859016"/>
          </a:xfrm>
        </p:grpSpPr>
        <p:sp>
          <p:nvSpPr>
            <p:cNvPr id="10" name="Oval 92"/>
            <p:cNvSpPr/>
            <p:nvPr/>
          </p:nvSpPr>
          <p:spPr bwMode="gray">
            <a:xfrm rot="5400000">
              <a:off x="3810000" y="-1005457"/>
              <a:ext cx="1447800" cy="8915400"/>
            </a:xfrm>
            <a:prstGeom prst="ellipse">
              <a:avLst/>
            </a:prstGeom>
            <a:gradFill flip="none" rotWithShape="1">
              <a:gsLst>
                <a:gs pos="0">
                  <a:schemeClr val="bg1">
                    <a:lumMod val="65000"/>
                  </a:schemeClr>
                </a:gs>
                <a:gs pos="90000">
                  <a:srgbClr val="FFFFFF"/>
                </a:gs>
              </a:gsLst>
              <a:path path="shape">
                <a:fillToRect l="50000" t="50000" r="50000" b="50000"/>
              </a:path>
              <a:tileRect/>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Verdana" pitchFamily="34" charset="0"/>
              </a:endParaRPr>
            </a:p>
          </p:txBody>
        </p:sp>
        <p:sp>
          <p:nvSpPr>
            <p:cNvPr id="11" name="Rectangle 93"/>
            <p:cNvSpPr/>
            <p:nvPr/>
          </p:nvSpPr>
          <p:spPr bwMode="gray">
            <a:xfrm>
              <a:off x="0" y="3095625"/>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Verdana" pitchFamily="34" charset="0"/>
              </a:endParaRPr>
            </a:p>
          </p:txBody>
        </p:sp>
        <p:cxnSp>
          <p:nvCxnSpPr>
            <p:cNvPr id="12" name="Straight Connector 94"/>
            <p:cNvCxnSpPr/>
            <p:nvPr/>
          </p:nvCxnSpPr>
          <p:spPr bwMode="gray">
            <a:xfrm>
              <a:off x="0" y="3094037"/>
              <a:ext cx="9144000" cy="1588"/>
            </a:xfrm>
            <a:prstGeom prst="line">
              <a:avLst/>
            </a:prstGeom>
            <a:solidFill>
              <a:schemeClr val="accent1"/>
            </a:solidFill>
            <a:ln w="9525" cap="flat" cmpd="sng" algn="ctr">
              <a:solidFill>
                <a:schemeClr val="bg1">
                  <a:lumMod val="85000"/>
                </a:schemeClr>
              </a:solidFill>
              <a:prstDash val="dash"/>
              <a:miter lim="800000"/>
              <a:headEnd type="none" w="med" len="med"/>
              <a:tailEnd type="none" w="med" len="med"/>
            </a:ln>
            <a:effectLst/>
          </p:spPr>
        </p:cxnSp>
        <p:sp>
          <p:nvSpPr>
            <p:cNvPr id="13" name="Rectangle 95"/>
            <p:cNvSpPr/>
            <p:nvPr/>
          </p:nvSpPr>
          <p:spPr bwMode="gray">
            <a:xfrm>
              <a:off x="0" y="3139559"/>
              <a:ext cx="9144000" cy="1447800"/>
            </a:xfrm>
            <a:prstGeom prst="rect">
              <a:avLst/>
            </a:prstGeom>
            <a:gradFill flip="none" rotWithShape="1">
              <a:gsLst>
                <a:gs pos="0">
                  <a:schemeClr val="bg1">
                    <a:lumMod val="85000"/>
                  </a:schemeClr>
                </a:gs>
                <a:gs pos="50000">
                  <a:srgbClr val="FFFFFF"/>
                </a:gs>
              </a:gsLst>
              <a:lin ang="5400000" scaled="1"/>
              <a:tileRect/>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Verdana" pitchFamily="34" charset="0"/>
              </a:endParaRPr>
            </a:p>
          </p:txBody>
        </p:sp>
      </p:grpSp>
      <p:sp>
        <p:nvSpPr>
          <p:cNvPr id="14" name="Rectangle 2"/>
          <p:cNvSpPr>
            <a:spLocks noChangeArrowheads="1"/>
          </p:cNvSpPr>
          <p:nvPr/>
        </p:nvSpPr>
        <p:spPr bwMode="auto">
          <a:xfrm>
            <a:off x="3296806" y="2941765"/>
            <a:ext cx="1801369" cy="512064"/>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a:ln w="9525">
            <a:noFill/>
            <a:prstDash val="dash"/>
            <a:miter lim="800000"/>
            <a:headEnd/>
            <a:tailEnd/>
          </a:ln>
        </p:spPr>
        <p:txBody>
          <a:bodyPr wrap="none" anchor="ctr">
            <a:prstTxWarp prst="textNoShape">
              <a:avLst/>
            </a:prstTxWarp>
          </a:bodyPr>
          <a:lstStyle/>
          <a:p>
            <a:pPr algn="ctr" defTabSz="914400"/>
            <a:endParaRPr lang="en-US" sz="1400" b="1" dirty="0">
              <a:solidFill>
                <a:schemeClr val="bg1"/>
              </a:solidFill>
            </a:endParaRPr>
          </a:p>
        </p:txBody>
      </p:sp>
      <p:grpSp>
        <p:nvGrpSpPr>
          <p:cNvPr id="15" name="Group 103"/>
          <p:cNvGrpSpPr/>
          <p:nvPr/>
        </p:nvGrpSpPr>
        <p:grpSpPr>
          <a:xfrm>
            <a:off x="734266" y="1284495"/>
            <a:ext cx="4785524" cy="1393212"/>
            <a:chOff x="709138" y="1598246"/>
            <a:chExt cx="4785524" cy="1646337"/>
          </a:xfrm>
        </p:grpSpPr>
        <p:sp>
          <p:nvSpPr>
            <p:cNvPr id="16" name="Line 5"/>
            <p:cNvSpPr>
              <a:spLocks noChangeAspect="1" noChangeShapeType="1"/>
            </p:cNvSpPr>
            <p:nvPr/>
          </p:nvSpPr>
          <p:spPr bwMode="auto">
            <a:xfrm flipH="1">
              <a:off x="3652873" y="2459734"/>
              <a:ext cx="0" cy="767816"/>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sp>
          <p:nvSpPr>
            <p:cNvPr id="17" name="Line 7"/>
            <p:cNvSpPr>
              <a:spLocks noChangeAspect="1" noChangeShapeType="1"/>
            </p:cNvSpPr>
            <p:nvPr/>
          </p:nvSpPr>
          <p:spPr bwMode="auto">
            <a:xfrm flipH="1">
              <a:off x="2824460" y="2476765"/>
              <a:ext cx="0" cy="767816"/>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sp>
          <p:nvSpPr>
            <p:cNvPr id="18" name="Line 12"/>
            <p:cNvSpPr>
              <a:spLocks noChangeAspect="1" noChangeShapeType="1"/>
            </p:cNvSpPr>
            <p:nvPr/>
          </p:nvSpPr>
          <p:spPr bwMode="auto">
            <a:xfrm>
              <a:off x="709138" y="1598246"/>
              <a:ext cx="2605" cy="1646335"/>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sp>
          <p:nvSpPr>
            <p:cNvPr id="19" name="Line 15"/>
            <p:cNvSpPr>
              <a:spLocks noChangeAspect="1" noChangeShapeType="1"/>
            </p:cNvSpPr>
            <p:nvPr/>
          </p:nvSpPr>
          <p:spPr bwMode="auto">
            <a:xfrm flipH="1">
              <a:off x="1293978" y="2087890"/>
              <a:ext cx="0" cy="1156693"/>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sp>
          <p:nvSpPr>
            <p:cNvPr id="20" name="Line 18"/>
            <p:cNvSpPr>
              <a:spLocks noChangeAspect="1" noChangeShapeType="1"/>
            </p:cNvSpPr>
            <p:nvPr/>
          </p:nvSpPr>
          <p:spPr bwMode="auto">
            <a:xfrm flipH="1">
              <a:off x="5494662" y="2725135"/>
              <a:ext cx="0" cy="454355"/>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sp>
          <p:nvSpPr>
            <p:cNvPr id="21" name="Line 20"/>
            <p:cNvSpPr>
              <a:spLocks noChangeAspect="1" noChangeShapeType="1"/>
            </p:cNvSpPr>
            <p:nvPr/>
          </p:nvSpPr>
          <p:spPr bwMode="auto">
            <a:xfrm flipH="1">
              <a:off x="4776964" y="2312131"/>
              <a:ext cx="0" cy="932450"/>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sp>
          <p:nvSpPr>
            <p:cNvPr id="22" name="Line 22"/>
            <p:cNvSpPr>
              <a:spLocks noChangeAspect="1" noChangeShapeType="1"/>
            </p:cNvSpPr>
            <p:nvPr/>
          </p:nvSpPr>
          <p:spPr bwMode="auto">
            <a:xfrm>
              <a:off x="1949154" y="2451218"/>
              <a:ext cx="0" cy="793363"/>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sp>
          <p:nvSpPr>
            <p:cNvPr id="23" name="Line 28"/>
            <p:cNvSpPr>
              <a:spLocks noChangeAspect="1" noChangeShapeType="1"/>
            </p:cNvSpPr>
            <p:nvPr/>
          </p:nvSpPr>
          <p:spPr bwMode="auto">
            <a:xfrm>
              <a:off x="2322983" y="2008412"/>
              <a:ext cx="0" cy="1223398"/>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sp>
          <p:nvSpPr>
            <p:cNvPr id="24" name="Line 30"/>
            <p:cNvSpPr>
              <a:spLocks noChangeAspect="1" noChangeShapeType="1"/>
            </p:cNvSpPr>
            <p:nvPr/>
          </p:nvSpPr>
          <p:spPr bwMode="auto">
            <a:xfrm>
              <a:off x="3269928" y="1761461"/>
              <a:ext cx="0" cy="1418028"/>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sp>
          <p:nvSpPr>
            <p:cNvPr id="25" name="Line 40"/>
            <p:cNvSpPr>
              <a:spLocks noChangeAspect="1" noChangeShapeType="1"/>
            </p:cNvSpPr>
            <p:nvPr/>
          </p:nvSpPr>
          <p:spPr bwMode="auto">
            <a:xfrm>
              <a:off x="4011072" y="1999896"/>
              <a:ext cx="0" cy="1223398"/>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solidFill>
                  <a:schemeClr val="tx2"/>
                </a:solidFill>
              </a:endParaRPr>
            </a:p>
          </p:txBody>
        </p:sp>
      </p:grpSp>
      <p:sp>
        <p:nvSpPr>
          <p:cNvPr id="26" name="Rectangle 8"/>
          <p:cNvSpPr>
            <a:spLocks noChangeAspect="1" noChangeArrowheads="1"/>
          </p:cNvSpPr>
          <p:nvPr/>
        </p:nvSpPr>
        <p:spPr bwMode="auto">
          <a:xfrm>
            <a:off x="2998102" y="1038452"/>
            <a:ext cx="593111"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algn="ctr" defTabSz="914400" eaLnBrk="0" hangingPunct="0">
              <a:lnSpc>
                <a:spcPts val="1200"/>
              </a:lnSpc>
              <a:defRPr/>
            </a:pPr>
            <a:r>
              <a:rPr lang="en-US" sz="1100" dirty="0">
                <a:ea typeface="ＭＳ Ｐゴシック" charset="-128"/>
                <a:cs typeface="ＭＳ Ｐゴシック" charset="-128"/>
              </a:rPr>
              <a:t>Attack</a:t>
            </a:r>
          </a:p>
          <a:p>
            <a:pPr algn="ctr" defTabSz="914400" eaLnBrk="0" hangingPunct="0">
              <a:lnSpc>
                <a:spcPts val="1200"/>
              </a:lnSpc>
              <a:defRPr/>
            </a:pPr>
            <a:r>
              <a:rPr lang="en-US" sz="1100" dirty="0">
                <a:ea typeface="ＭＳ Ｐゴシック" charset="-128"/>
                <a:cs typeface="ＭＳ Ｐゴシック" charset="-128"/>
              </a:rPr>
              <a:t>Begins</a:t>
            </a:r>
          </a:p>
        </p:txBody>
      </p:sp>
      <p:sp>
        <p:nvSpPr>
          <p:cNvPr id="27" name="Rectangle 9"/>
          <p:cNvSpPr>
            <a:spLocks noChangeAspect="1" noChangeArrowheads="1"/>
          </p:cNvSpPr>
          <p:nvPr/>
        </p:nvSpPr>
        <p:spPr bwMode="auto">
          <a:xfrm>
            <a:off x="2481898" y="1644561"/>
            <a:ext cx="719749"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System</a:t>
            </a:r>
          </a:p>
          <a:p>
            <a:pPr algn="ctr" defTabSz="914400" eaLnBrk="0" hangingPunct="0">
              <a:lnSpc>
                <a:spcPts val="1200"/>
              </a:lnSpc>
              <a:defRPr/>
            </a:pPr>
            <a:r>
              <a:rPr lang="en-US" sz="1100" dirty="0">
                <a:solidFill>
                  <a:schemeClr val="tx2"/>
                </a:solidFill>
                <a:ea typeface="ＭＳ Ｐゴシック" charset="-128"/>
                <a:cs typeface="ＭＳ Ｐゴシック" charset="-128"/>
              </a:rPr>
              <a:t>Intrusion</a:t>
            </a:r>
          </a:p>
        </p:txBody>
      </p:sp>
      <p:sp>
        <p:nvSpPr>
          <p:cNvPr id="28" name="Rectangle 8"/>
          <p:cNvSpPr>
            <a:spLocks noChangeAspect="1" noChangeArrowheads="1"/>
          </p:cNvSpPr>
          <p:nvPr/>
        </p:nvSpPr>
        <p:spPr bwMode="auto">
          <a:xfrm>
            <a:off x="258673" y="928511"/>
            <a:ext cx="1050838"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smtClean="0">
                <a:solidFill>
                  <a:schemeClr val="tx2"/>
                </a:solidFill>
                <a:ea typeface="ＭＳ Ｐゴシック" charset="-128"/>
                <a:cs typeface="ＭＳ Ｐゴシック" charset="-128"/>
              </a:rPr>
              <a:t>Attacker </a:t>
            </a:r>
          </a:p>
          <a:p>
            <a:pPr algn="ctr" defTabSz="914400" eaLnBrk="0" hangingPunct="0">
              <a:lnSpc>
                <a:spcPts val="1200"/>
              </a:lnSpc>
              <a:defRPr/>
            </a:pPr>
            <a:r>
              <a:rPr lang="en-US" sz="1100" dirty="0" smtClean="0">
                <a:solidFill>
                  <a:schemeClr val="tx2"/>
                </a:solidFill>
                <a:ea typeface="ＭＳ Ｐゴシック" charset="-128"/>
                <a:cs typeface="ＭＳ Ｐゴシック" charset="-128"/>
              </a:rPr>
              <a:t>Surveillance</a:t>
            </a:r>
            <a:endParaRPr lang="en-US" sz="1100" dirty="0">
              <a:solidFill>
                <a:schemeClr val="tx2"/>
              </a:solidFill>
              <a:ea typeface="ＭＳ Ｐゴシック" charset="-128"/>
              <a:cs typeface="ＭＳ Ｐゴシック" charset="-128"/>
            </a:endParaRPr>
          </a:p>
        </p:txBody>
      </p:sp>
      <p:sp>
        <p:nvSpPr>
          <p:cNvPr id="29" name="Rectangle 9"/>
          <p:cNvSpPr>
            <a:spLocks noChangeAspect="1" noChangeArrowheads="1"/>
          </p:cNvSpPr>
          <p:nvPr/>
        </p:nvSpPr>
        <p:spPr bwMode="auto">
          <a:xfrm>
            <a:off x="5142579" y="1856703"/>
            <a:ext cx="758221"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algn="ctr" defTabSz="914400" eaLnBrk="0" hangingPunct="0">
              <a:lnSpc>
                <a:spcPts val="1200"/>
              </a:lnSpc>
              <a:defRPr/>
            </a:pPr>
            <a:r>
              <a:rPr lang="en-US" sz="1100" dirty="0">
                <a:solidFill>
                  <a:srgbClr val="73C167"/>
                </a:solidFill>
                <a:ea typeface="ＭＳ Ｐゴシック" charset="-128"/>
                <a:cs typeface="ＭＳ Ｐゴシック" charset="-128"/>
              </a:rPr>
              <a:t>Cover-up</a:t>
            </a:r>
          </a:p>
          <a:p>
            <a:pPr algn="ctr" defTabSz="914400" eaLnBrk="0" hangingPunct="0">
              <a:lnSpc>
                <a:spcPts val="1200"/>
              </a:lnSpc>
              <a:defRPr/>
            </a:pPr>
            <a:r>
              <a:rPr lang="en-US" sz="1100" dirty="0">
                <a:solidFill>
                  <a:srgbClr val="73C167"/>
                </a:solidFill>
                <a:ea typeface="ＭＳ Ｐゴシック" charset="-128"/>
                <a:cs typeface="ＭＳ Ｐゴシック" charset="-128"/>
              </a:rPr>
              <a:t>Complete</a:t>
            </a:r>
          </a:p>
        </p:txBody>
      </p:sp>
      <p:sp>
        <p:nvSpPr>
          <p:cNvPr id="30" name="Rectangle 15"/>
          <p:cNvSpPr>
            <a:spLocks noChangeAspect="1" noChangeArrowheads="1"/>
          </p:cNvSpPr>
          <p:nvPr/>
        </p:nvSpPr>
        <p:spPr bwMode="auto">
          <a:xfrm>
            <a:off x="1650228" y="1642060"/>
            <a:ext cx="629980"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Access </a:t>
            </a:r>
          </a:p>
          <a:p>
            <a:pPr algn="ctr" defTabSz="914400" eaLnBrk="0" hangingPunct="0">
              <a:lnSpc>
                <a:spcPts val="1200"/>
              </a:lnSpc>
              <a:defRPr/>
            </a:pPr>
            <a:r>
              <a:rPr lang="en-US" sz="1100" dirty="0">
                <a:solidFill>
                  <a:schemeClr val="tx2"/>
                </a:solidFill>
                <a:ea typeface="ＭＳ Ｐゴシック" charset="-128"/>
                <a:cs typeface="ＭＳ Ｐゴシック" charset="-128"/>
              </a:rPr>
              <a:t>Probe</a:t>
            </a:r>
          </a:p>
        </p:txBody>
      </p:sp>
      <p:sp>
        <p:nvSpPr>
          <p:cNvPr id="31" name="Rectangle 17"/>
          <p:cNvSpPr>
            <a:spLocks noChangeAspect="1" noChangeArrowheads="1"/>
          </p:cNvSpPr>
          <p:nvPr/>
        </p:nvSpPr>
        <p:spPr bwMode="auto">
          <a:xfrm>
            <a:off x="4363733" y="1363477"/>
            <a:ext cx="889633" cy="554640"/>
          </a:xfrm>
          <a:prstGeom prst="rect">
            <a:avLst/>
          </a:prstGeom>
          <a:noFill/>
          <a:ln w="9525">
            <a:noFill/>
            <a:miter lim="800000"/>
            <a:headEnd/>
            <a:tailEnd/>
          </a:ln>
          <a:effectLst/>
        </p:spPr>
        <p:txBody>
          <a:bodyPr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Leap Frog Attacks</a:t>
            </a:r>
          </a:p>
          <a:p>
            <a:pPr algn="ctr" defTabSz="914400" eaLnBrk="0" hangingPunct="0">
              <a:lnSpc>
                <a:spcPts val="1200"/>
              </a:lnSpc>
              <a:defRPr/>
            </a:pPr>
            <a:r>
              <a:rPr lang="en-US" sz="1100" dirty="0">
                <a:solidFill>
                  <a:schemeClr val="tx2"/>
                </a:solidFill>
                <a:ea typeface="ＭＳ Ｐゴシック" charset="-128"/>
                <a:cs typeface="ＭＳ Ｐゴシック" charset="-128"/>
              </a:rPr>
              <a:t>Complete </a:t>
            </a:r>
          </a:p>
        </p:txBody>
      </p:sp>
      <p:sp>
        <p:nvSpPr>
          <p:cNvPr id="32" name="Rectangle 22"/>
          <p:cNvSpPr>
            <a:spLocks noChangeAspect="1" noChangeArrowheads="1"/>
          </p:cNvSpPr>
          <p:nvPr/>
        </p:nvSpPr>
        <p:spPr bwMode="auto">
          <a:xfrm>
            <a:off x="969206" y="1330711"/>
            <a:ext cx="71814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Target</a:t>
            </a:r>
          </a:p>
          <a:p>
            <a:pPr algn="ctr" defTabSz="914400" eaLnBrk="0" hangingPunct="0">
              <a:lnSpc>
                <a:spcPts val="1200"/>
              </a:lnSpc>
              <a:defRPr/>
            </a:pPr>
            <a:r>
              <a:rPr lang="en-US" sz="1100" dirty="0">
                <a:solidFill>
                  <a:schemeClr val="tx2"/>
                </a:solidFill>
                <a:ea typeface="ＭＳ Ｐゴシック" charset="-128"/>
                <a:cs typeface="ＭＳ Ｐゴシック" charset="-128"/>
              </a:rPr>
              <a:t> Analysis</a:t>
            </a:r>
          </a:p>
        </p:txBody>
      </p:sp>
      <p:sp>
        <p:nvSpPr>
          <p:cNvPr id="33" name="Line 25"/>
          <p:cNvSpPr>
            <a:spLocks noChangeAspect="1" noChangeShapeType="1"/>
          </p:cNvSpPr>
          <p:nvPr/>
        </p:nvSpPr>
        <p:spPr bwMode="auto">
          <a:xfrm>
            <a:off x="298622" y="2868775"/>
            <a:ext cx="7161352" cy="2839"/>
          </a:xfrm>
          <a:prstGeom prst="line">
            <a:avLst/>
          </a:prstGeom>
          <a:noFill/>
          <a:ln w="50800">
            <a:solidFill>
              <a:schemeClr val="bg2"/>
            </a:solidFill>
            <a:round/>
            <a:headEnd type="none" w="med" len="med"/>
            <a:tailEnd type="triangle" w="med" len="med"/>
          </a:ln>
        </p:spPr>
        <p:txBody>
          <a:bodyPr wrap="none" anchor="ctr">
            <a:prstTxWarp prst="textNoShape">
              <a:avLst/>
            </a:prstTxWarp>
          </a:bodyPr>
          <a:lstStyle/>
          <a:p>
            <a:pPr defTabSz="914400"/>
            <a:endParaRPr lang="en-US" dirty="0">
              <a:solidFill>
                <a:schemeClr val="tx2"/>
              </a:solidFill>
            </a:endParaRPr>
          </a:p>
        </p:txBody>
      </p:sp>
      <p:sp>
        <p:nvSpPr>
          <p:cNvPr id="34" name="Rectangle 24"/>
          <p:cNvSpPr>
            <a:spLocks noChangeArrowheads="1"/>
          </p:cNvSpPr>
          <p:nvPr/>
        </p:nvSpPr>
        <p:spPr bwMode="auto">
          <a:xfrm>
            <a:off x="7423639" y="2750229"/>
            <a:ext cx="703814" cy="246221"/>
          </a:xfrm>
          <a:prstGeom prst="rect">
            <a:avLst/>
          </a:prstGeom>
          <a:noFill/>
          <a:ln w="9525">
            <a:noFill/>
            <a:miter lim="800000"/>
            <a:headEnd/>
            <a:tailEnd/>
          </a:ln>
        </p:spPr>
        <p:txBody>
          <a:bodyPr wrap="square">
            <a:prstTxWarp prst="textNoShape">
              <a:avLst/>
            </a:prstTxWarp>
            <a:spAutoFit/>
          </a:bodyPr>
          <a:lstStyle/>
          <a:p>
            <a:pPr defTabSz="914400" eaLnBrk="0" hangingPunct="0"/>
            <a:r>
              <a:rPr lang="en-US" sz="1000" b="1" dirty="0" smtClean="0">
                <a:solidFill>
                  <a:schemeClr val="bg2"/>
                </a:solidFill>
                <a:ea typeface="ＭＳ Ｐゴシック" charset="-128"/>
                <a:cs typeface="ＭＳ Ｐゴシック" charset="-128"/>
              </a:rPr>
              <a:t>TIME</a:t>
            </a:r>
            <a:endParaRPr lang="en-US" sz="1000" b="1" dirty="0">
              <a:solidFill>
                <a:schemeClr val="bg2"/>
              </a:solidFill>
              <a:ea typeface="ＭＳ Ｐゴシック" charset="-128"/>
              <a:cs typeface="ＭＳ Ｐゴシック" charset="-128"/>
            </a:endParaRPr>
          </a:p>
        </p:txBody>
      </p:sp>
      <p:sp>
        <p:nvSpPr>
          <p:cNvPr id="35" name="Rectangle 25"/>
          <p:cNvSpPr>
            <a:spLocks noChangeAspect="1" noChangeArrowheads="1"/>
          </p:cNvSpPr>
          <p:nvPr/>
        </p:nvSpPr>
        <p:spPr bwMode="auto">
          <a:xfrm>
            <a:off x="2021662" y="1101797"/>
            <a:ext cx="652572" cy="400752"/>
          </a:xfrm>
          <a:prstGeom prst="rect">
            <a:avLst/>
          </a:prstGeom>
          <a:noFill/>
          <a:ln w="9525">
            <a:noFill/>
            <a:miter lim="800000"/>
            <a:headEnd/>
            <a:tailEnd/>
          </a:ln>
          <a:effectLst/>
        </p:spPr>
        <p:txBody>
          <a:bodyPr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Attack</a:t>
            </a:r>
          </a:p>
          <a:p>
            <a:pPr algn="ctr" defTabSz="914400" eaLnBrk="0" hangingPunct="0">
              <a:lnSpc>
                <a:spcPts val="1200"/>
              </a:lnSpc>
              <a:defRPr/>
            </a:pPr>
            <a:r>
              <a:rPr lang="en-US" sz="1100" dirty="0">
                <a:solidFill>
                  <a:schemeClr val="tx2"/>
                </a:solidFill>
                <a:ea typeface="ＭＳ Ｐゴシック" charset="-128"/>
                <a:cs typeface="ＭＳ Ｐゴシック" charset="-128"/>
              </a:rPr>
              <a:t>Set-up</a:t>
            </a:r>
          </a:p>
        </p:txBody>
      </p:sp>
      <p:sp>
        <p:nvSpPr>
          <p:cNvPr id="36" name="Rectangle 37"/>
          <p:cNvSpPr>
            <a:spLocks noChangeAspect="1" noChangeArrowheads="1"/>
          </p:cNvSpPr>
          <p:nvPr/>
        </p:nvSpPr>
        <p:spPr bwMode="auto">
          <a:xfrm>
            <a:off x="3443111" y="1258134"/>
            <a:ext cx="1100235"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smtClean="0">
                <a:solidFill>
                  <a:schemeClr val="tx2"/>
                </a:solidFill>
                <a:ea typeface="ＭＳ Ｐゴシック" charset="-128"/>
                <a:cs typeface="ＭＳ Ｐゴシック" charset="-128"/>
              </a:rPr>
              <a:t>Discovery/ </a:t>
            </a:r>
            <a:r>
              <a:rPr lang="en-US" sz="1100" dirty="0">
                <a:solidFill>
                  <a:schemeClr val="tx2"/>
                </a:solidFill>
                <a:ea typeface="ＭＳ Ｐゴシック" charset="-128"/>
                <a:cs typeface="ＭＳ Ｐゴシック" charset="-128"/>
              </a:rPr>
              <a:t>Persistence</a:t>
            </a:r>
          </a:p>
        </p:txBody>
      </p:sp>
      <p:sp>
        <p:nvSpPr>
          <p:cNvPr id="37" name="Text Box 42"/>
          <p:cNvSpPr txBox="1">
            <a:spLocks noChangeArrowheads="1"/>
          </p:cNvSpPr>
          <p:nvPr/>
        </p:nvSpPr>
        <p:spPr bwMode="auto">
          <a:xfrm>
            <a:off x="6084845" y="2208426"/>
            <a:ext cx="1252266" cy="261610"/>
          </a:xfrm>
          <a:prstGeom prst="rect">
            <a:avLst/>
          </a:prstGeom>
          <a:noFill/>
          <a:ln w="9525">
            <a:noFill/>
            <a:miter lim="800000"/>
            <a:headEnd/>
            <a:tailEnd/>
          </a:ln>
        </p:spPr>
        <p:txBody>
          <a:bodyPr wrap="none">
            <a:prstTxWarp prst="textNoShape">
              <a:avLst/>
            </a:prstTxWarp>
            <a:spAutoFit/>
          </a:bodyPr>
          <a:lstStyle/>
          <a:p>
            <a:pPr defTabSz="914400"/>
            <a:r>
              <a:rPr lang="en-US" sz="1100" dirty="0">
                <a:solidFill>
                  <a:schemeClr val="tx2"/>
                </a:solidFill>
              </a:rPr>
              <a:t>Maintain foothold</a:t>
            </a:r>
          </a:p>
        </p:txBody>
      </p:sp>
      <p:sp>
        <p:nvSpPr>
          <p:cNvPr id="38" name="Text Box 43"/>
          <p:cNvSpPr txBox="1">
            <a:spLocks noChangeArrowheads="1"/>
          </p:cNvSpPr>
          <p:nvPr/>
        </p:nvSpPr>
        <p:spPr bwMode="auto">
          <a:xfrm>
            <a:off x="3303185" y="1646246"/>
            <a:ext cx="752129" cy="430887"/>
          </a:xfrm>
          <a:prstGeom prst="rect">
            <a:avLst/>
          </a:prstGeom>
          <a:noFill/>
          <a:ln w="9525">
            <a:noFill/>
            <a:miter lim="800000"/>
            <a:headEnd/>
            <a:tailEnd/>
          </a:ln>
        </p:spPr>
        <p:txBody>
          <a:bodyPr wrap="none">
            <a:prstTxWarp prst="textNoShape">
              <a:avLst/>
            </a:prstTxWarp>
            <a:spAutoFit/>
          </a:bodyPr>
          <a:lstStyle/>
          <a:p>
            <a:pPr algn="ctr" defTabSz="914400"/>
            <a:r>
              <a:rPr lang="en-US" sz="1100" dirty="0">
                <a:solidFill>
                  <a:schemeClr val="tx2"/>
                </a:solidFill>
              </a:rPr>
              <a:t>Cover-up </a:t>
            </a:r>
          </a:p>
          <a:p>
            <a:pPr algn="ctr" defTabSz="914400"/>
            <a:r>
              <a:rPr lang="en-US" sz="1100" dirty="0">
                <a:solidFill>
                  <a:schemeClr val="tx2"/>
                </a:solidFill>
              </a:rPr>
              <a:t>Starts</a:t>
            </a:r>
          </a:p>
        </p:txBody>
      </p:sp>
      <p:sp>
        <p:nvSpPr>
          <p:cNvPr id="39" name="Line 51"/>
          <p:cNvSpPr>
            <a:spLocks noChangeAspect="1" noChangeShapeType="1"/>
          </p:cNvSpPr>
          <p:nvPr/>
        </p:nvSpPr>
        <p:spPr bwMode="auto">
          <a:xfrm>
            <a:off x="1768157" y="3507748"/>
            <a:ext cx="7184471" cy="1508"/>
          </a:xfrm>
          <a:prstGeom prst="line">
            <a:avLst/>
          </a:prstGeom>
          <a:noFill/>
          <a:ln w="50800">
            <a:solidFill>
              <a:schemeClr val="bg2"/>
            </a:solidFill>
            <a:round/>
            <a:headEnd type="none" w="med" len="med"/>
            <a:tailEnd type="triangle" w="med" len="med"/>
          </a:ln>
        </p:spPr>
        <p:txBody>
          <a:bodyPr wrap="none" anchor="ctr">
            <a:prstTxWarp prst="textNoShape">
              <a:avLst/>
            </a:prstTxWarp>
          </a:bodyPr>
          <a:lstStyle/>
          <a:p>
            <a:pPr defTabSz="914400"/>
            <a:endParaRPr lang="en-US" dirty="0">
              <a:solidFill>
                <a:schemeClr val="tx2"/>
              </a:solidFill>
            </a:endParaRPr>
          </a:p>
        </p:txBody>
      </p:sp>
      <p:sp>
        <p:nvSpPr>
          <p:cNvPr id="40" name="Rectangle 55"/>
          <p:cNvSpPr>
            <a:spLocks noChangeAspect="1" noChangeArrowheads="1"/>
          </p:cNvSpPr>
          <p:nvPr/>
        </p:nvSpPr>
        <p:spPr bwMode="auto">
          <a:xfrm>
            <a:off x="3205836" y="4660605"/>
            <a:ext cx="1014216" cy="400752"/>
          </a:xfrm>
          <a:prstGeom prst="rect">
            <a:avLst/>
          </a:prstGeom>
          <a:noFill/>
          <a:ln w="9525">
            <a:noFill/>
            <a:miter lim="800000"/>
            <a:headEnd/>
            <a:tailEnd/>
          </a:ln>
          <a:effectLst/>
        </p:spPr>
        <p:txBody>
          <a:bodyPr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Attack </a:t>
            </a:r>
          </a:p>
          <a:p>
            <a:pPr algn="ctr" defTabSz="914400" eaLnBrk="0" hangingPunct="0">
              <a:lnSpc>
                <a:spcPts val="1200"/>
              </a:lnSpc>
              <a:defRPr/>
            </a:pPr>
            <a:r>
              <a:rPr lang="en-US" sz="1100" dirty="0">
                <a:solidFill>
                  <a:schemeClr val="tx2"/>
                </a:solidFill>
                <a:ea typeface="ＭＳ Ｐゴシック" charset="-128"/>
                <a:cs typeface="ＭＳ Ｐゴシック" charset="-128"/>
              </a:rPr>
              <a:t>Forecast</a:t>
            </a:r>
          </a:p>
        </p:txBody>
      </p:sp>
      <p:sp>
        <p:nvSpPr>
          <p:cNvPr id="41" name="Rectangle 58"/>
          <p:cNvSpPr>
            <a:spLocks noChangeAspect="1" noChangeArrowheads="1"/>
          </p:cNvSpPr>
          <p:nvPr/>
        </p:nvSpPr>
        <p:spPr bwMode="auto">
          <a:xfrm>
            <a:off x="1427035" y="4120327"/>
            <a:ext cx="950175" cy="400752"/>
          </a:xfrm>
          <a:prstGeom prst="rect">
            <a:avLst/>
          </a:prstGeom>
          <a:noFill/>
          <a:ln w="9525">
            <a:noFill/>
            <a:miter lim="800000"/>
            <a:headEnd/>
            <a:tailEnd/>
          </a:ln>
          <a:effectLst/>
        </p:spPr>
        <p:txBody>
          <a:bodyPr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Physical Security</a:t>
            </a:r>
          </a:p>
        </p:txBody>
      </p:sp>
      <p:sp>
        <p:nvSpPr>
          <p:cNvPr id="42" name="Rectangle 59"/>
          <p:cNvSpPr>
            <a:spLocks noChangeAspect="1" noChangeArrowheads="1"/>
          </p:cNvSpPr>
          <p:nvPr/>
        </p:nvSpPr>
        <p:spPr bwMode="auto">
          <a:xfrm>
            <a:off x="5424312" y="4149217"/>
            <a:ext cx="1145884"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Containment &amp; </a:t>
            </a:r>
            <a:r>
              <a:rPr lang="en-US" sz="1100" dirty="0" smtClean="0">
                <a:solidFill>
                  <a:schemeClr val="tx2"/>
                </a:solidFill>
                <a:ea typeface="ＭＳ Ｐゴシック" charset="-128"/>
                <a:cs typeface="ＭＳ Ｐゴシック" charset="-128"/>
              </a:rPr>
              <a:t>Eradication</a:t>
            </a:r>
            <a:endParaRPr lang="en-US" sz="1100" dirty="0">
              <a:solidFill>
                <a:schemeClr val="tx2"/>
              </a:solidFill>
              <a:ea typeface="ＭＳ Ｐゴシック" charset="-128"/>
              <a:cs typeface="ＭＳ Ｐゴシック" charset="-128"/>
            </a:endParaRPr>
          </a:p>
        </p:txBody>
      </p:sp>
      <p:sp>
        <p:nvSpPr>
          <p:cNvPr id="43" name="Rectangle 60"/>
          <p:cNvSpPr>
            <a:spLocks noChangeAspect="1" noChangeArrowheads="1"/>
          </p:cNvSpPr>
          <p:nvPr/>
        </p:nvSpPr>
        <p:spPr bwMode="auto">
          <a:xfrm>
            <a:off x="6946413" y="5008754"/>
            <a:ext cx="916298"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System Reaction</a:t>
            </a:r>
          </a:p>
        </p:txBody>
      </p:sp>
      <p:sp>
        <p:nvSpPr>
          <p:cNvPr id="44" name="Rectangle 61"/>
          <p:cNvSpPr>
            <a:spLocks noChangeAspect="1" noChangeArrowheads="1"/>
          </p:cNvSpPr>
          <p:nvPr/>
        </p:nvSpPr>
        <p:spPr bwMode="auto">
          <a:xfrm>
            <a:off x="5881511" y="5287426"/>
            <a:ext cx="1219200"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Damage Identification</a:t>
            </a:r>
          </a:p>
        </p:txBody>
      </p:sp>
      <p:sp>
        <p:nvSpPr>
          <p:cNvPr id="45" name="Rectangle 63"/>
          <p:cNvSpPr>
            <a:spLocks noChangeAspect="1" noChangeArrowheads="1"/>
          </p:cNvSpPr>
          <p:nvPr/>
        </p:nvSpPr>
        <p:spPr bwMode="auto">
          <a:xfrm>
            <a:off x="7677392" y="4773385"/>
            <a:ext cx="871119" cy="246863"/>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Recovery</a:t>
            </a:r>
          </a:p>
        </p:txBody>
      </p:sp>
      <p:sp>
        <p:nvSpPr>
          <p:cNvPr id="46" name="Rectangle 66"/>
          <p:cNvSpPr>
            <a:spLocks noChangeAspect="1" noChangeArrowheads="1"/>
          </p:cNvSpPr>
          <p:nvPr/>
        </p:nvSpPr>
        <p:spPr bwMode="auto">
          <a:xfrm>
            <a:off x="2746293" y="5129898"/>
            <a:ext cx="870332"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Defender </a:t>
            </a:r>
            <a:endParaRPr lang="en-US" sz="1100" dirty="0" smtClean="0">
              <a:solidFill>
                <a:schemeClr val="tx2"/>
              </a:solidFill>
              <a:ea typeface="ＭＳ Ｐゴシック" charset="-128"/>
              <a:cs typeface="ＭＳ Ｐゴシック" charset="-128"/>
            </a:endParaRPr>
          </a:p>
          <a:p>
            <a:pPr algn="ctr" defTabSz="914400" eaLnBrk="0" hangingPunct="0">
              <a:lnSpc>
                <a:spcPts val="1200"/>
              </a:lnSpc>
              <a:defRPr/>
            </a:pPr>
            <a:r>
              <a:rPr lang="en-US" sz="1100" dirty="0" smtClean="0">
                <a:solidFill>
                  <a:schemeClr val="tx2"/>
                </a:solidFill>
                <a:ea typeface="ＭＳ Ｐゴシック" charset="-128"/>
                <a:cs typeface="ＭＳ Ｐゴシック" charset="-128"/>
              </a:rPr>
              <a:t>Discovery</a:t>
            </a:r>
            <a:endParaRPr lang="en-US" sz="1100" dirty="0">
              <a:solidFill>
                <a:schemeClr val="tx2"/>
              </a:solidFill>
              <a:ea typeface="ＭＳ Ｐゴシック" charset="-128"/>
              <a:cs typeface="ＭＳ Ｐゴシック" charset="-128"/>
            </a:endParaRPr>
          </a:p>
        </p:txBody>
      </p:sp>
      <p:sp>
        <p:nvSpPr>
          <p:cNvPr id="47" name="Rectangle 67"/>
          <p:cNvSpPr>
            <a:spLocks noChangeAspect="1" noChangeArrowheads="1"/>
          </p:cNvSpPr>
          <p:nvPr/>
        </p:nvSpPr>
        <p:spPr bwMode="auto">
          <a:xfrm>
            <a:off x="3763916" y="4131344"/>
            <a:ext cx="1344883" cy="400752"/>
          </a:xfrm>
          <a:prstGeom prst="rect">
            <a:avLst/>
          </a:prstGeom>
          <a:noFill/>
          <a:ln w="9525">
            <a:noFill/>
            <a:miter lim="800000"/>
            <a:headEnd/>
            <a:tailEnd/>
          </a:ln>
          <a:effectLst/>
        </p:spPr>
        <p:txBody>
          <a:bodyPr lIns="92075" tIns="46038" rIns="92075" bIns="46038">
            <a:prstTxWarp prst="textNoShape">
              <a:avLst/>
            </a:prstTxWarp>
            <a:spAutoFit/>
          </a:bodyPr>
          <a:lstStyle/>
          <a:p>
            <a:pPr algn="ctr" defTabSz="914400" eaLnBrk="0" hangingPunct="0">
              <a:lnSpc>
                <a:spcPts val="1200"/>
              </a:lnSpc>
              <a:defRPr/>
            </a:pPr>
            <a:r>
              <a:rPr lang="en-US" sz="1100" dirty="0" smtClean="0">
                <a:solidFill>
                  <a:schemeClr val="tx2"/>
                </a:solidFill>
                <a:ea typeface="ＭＳ Ｐゴシック" charset="-128"/>
                <a:cs typeface="ＭＳ Ｐゴシック" charset="-128"/>
              </a:rPr>
              <a:t>Monitoring </a:t>
            </a:r>
            <a:r>
              <a:rPr lang="en-US" sz="1100" dirty="0">
                <a:solidFill>
                  <a:schemeClr val="tx2"/>
                </a:solidFill>
                <a:ea typeface="ＭＳ Ｐゴシック" charset="-128"/>
                <a:cs typeface="ＭＳ Ｐゴシック" charset="-128"/>
              </a:rPr>
              <a:t>&amp; Controls</a:t>
            </a:r>
          </a:p>
        </p:txBody>
      </p:sp>
      <p:sp>
        <p:nvSpPr>
          <p:cNvPr id="48" name="Rectangle 73"/>
          <p:cNvSpPr>
            <a:spLocks noChangeAspect="1" noChangeArrowheads="1"/>
          </p:cNvSpPr>
          <p:nvPr/>
        </p:nvSpPr>
        <p:spPr bwMode="auto">
          <a:xfrm>
            <a:off x="6491111" y="4461513"/>
            <a:ext cx="791197"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Impact Analysis</a:t>
            </a:r>
          </a:p>
        </p:txBody>
      </p:sp>
      <p:sp>
        <p:nvSpPr>
          <p:cNvPr id="49" name="Rectangle 75"/>
          <p:cNvSpPr>
            <a:spLocks noChangeAspect="1" noChangeArrowheads="1"/>
          </p:cNvSpPr>
          <p:nvPr/>
        </p:nvSpPr>
        <p:spPr bwMode="auto">
          <a:xfrm>
            <a:off x="7176911" y="4435319"/>
            <a:ext cx="890055" cy="246863"/>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a:solidFill>
                  <a:srgbClr val="73C167"/>
                </a:solidFill>
                <a:ea typeface="ＭＳ Ｐゴシック" charset="-128"/>
                <a:cs typeface="ＭＳ Ｐゴシック" charset="-128"/>
              </a:rPr>
              <a:t>Response</a:t>
            </a:r>
          </a:p>
        </p:txBody>
      </p:sp>
      <p:sp>
        <p:nvSpPr>
          <p:cNvPr id="50" name="Rectangle 78"/>
          <p:cNvSpPr>
            <a:spLocks noChangeAspect="1" noChangeArrowheads="1"/>
          </p:cNvSpPr>
          <p:nvPr/>
        </p:nvSpPr>
        <p:spPr bwMode="auto">
          <a:xfrm>
            <a:off x="2096299" y="4649588"/>
            <a:ext cx="889611"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Threat Analysis</a:t>
            </a:r>
          </a:p>
        </p:txBody>
      </p:sp>
      <p:sp>
        <p:nvSpPr>
          <p:cNvPr id="51" name="AutoShape 80"/>
          <p:cNvSpPr>
            <a:spLocks noChangeArrowheads="1"/>
          </p:cNvSpPr>
          <p:nvPr/>
        </p:nvSpPr>
        <p:spPr bwMode="auto">
          <a:xfrm>
            <a:off x="7414508" y="3769890"/>
            <a:ext cx="183724" cy="498564"/>
          </a:xfrm>
          <a:prstGeom prst="curvedRightArrow">
            <a:avLst>
              <a:gd name="adj1" fmla="val 47065"/>
              <a:gd name="adj2" fmla="val 94130"/>
              <a:gd name="adj3" fmla="val 33333"/>
            </a:avLst>
          </a:prstGeom>
          <a:solidFill>
            <a:srgbClr val="73C167"/>
          </a:solidFill>
          <a:ln w="9525">
            <a:noFill/>
            <a:miter lim="800000"/>
            <a:headEnd/>
            <a:tailEnd/>
          </a:ln>
          <a:effectLst/>
        </p:spPr>
        <p:txBody>
          <a:bodyPr wrap="none" anchor="ctr">
            <a:prstTxWarp prst="textNoShape">
              <a:avLst/>
            </a:prstTxWarp>
          </a:bodyPr>
          <a:lstStyle/>
          <a:p>
            <a:pPr defTabSz="914400">
              <a:defRPr/>
            </a:pPr>
            <a:endParaRPr lang="en-US" dirty="0">
              <a:solidFill>
                <a:schemeClr val="tx2"/>
              </a:solidFill>
            </a:endParaRPr>
          </a:p>
        </p:txBody>
      </p:sp>
      <p:sp>
        <p:nvSpPr>
          <p:cNvPr id="52" name="AutoShape 81"/>
          <p:cNvSpPr>
            <a:spLocks noChangeArrowheads="1"/>
          </p:cNvSpPr>
          <p:nvPr/>
        </p:nvSpPr>
        <p:spPr bwMode="auto">
          <a:xfrm flipH="1" flipV="1">
            <a:off x="7688963" y="3741255"/>
            <a:ext cx="183724" cy="498564"/>
          </a:xfrm>
          <a:prstGeom prst="curvedRightArrow">
            <a:avLst>
              <a:gd name="adj1" fmla="val 47065"/>
              <a:gd name="adj2" fmla="val 94130"/>
              <a:gd name="adj3" fmla="val 33333"/>
            </a:avLst>
          </a:prstGeom>
          <a:solidFill>
            <a:srgbClr val="73C167"/>
          </a:solidFill>
          <a:ln w="9525">
            <a:noFill/>
            <a:miter lim="800000"/>
            <a:headEnd/>
            <a:tailEnd/>
          </a:ln>
          <a:effectLst/>
        </p:spPr>
        <p:txBody>
          <a:bodyPr wrap="none" anchor="ctr">
            <a:prstTxWarp prst="textNoShape">
              <a:avLst/>
            </a:prstTxWarp>
          </a:bodyPr>
          <a:lstStyle/>
          <a:p>
            <a:pPr defTabSz="914400">
              <a:defRPr/>
            </a:pPr>
            <a:endParaRPr lang="en-US" dirty="0">
              <a:solidFill>
                <a:schemeClr val="tx2"/>
              </a:solidFill>
            </a:endParaRPr>
          </a:p>
        </p:txBody>
      </p:sp>
      <p:sp>
        <p:nvSpPr>
          <p:cNvPr id="53" name="Rectangle 83"/>
          <p:cNvSpPr>
            <a:spLocks noChangeAspect="1" noChangeArrowheads="1"/>
          </p:cNvSpPr>
          <p:nvPr/>
        </p:nvSpPr>
        <p:spPr bwMode="auto">
          <a:xfrm>
            <a:off x="4619162" y="5388168"/>
            <a:ext cx="1016831" cy="400752"/>
          </a:xfrm>
          <a:prstGeom prst="rect">
            <a:avLst/>
          </a:prstGeom>
          <a:noFill/>
          <a:ln w="9525">
            <a:noFill/>
            <a:miter lim="800000"/>
            <a:headEnd/>
            <a:tailEnd/>
          </a:ln>
          <a:effectLst/>
        </p:spPr>
        <p:txBody>
          <a:bodyPr lIns="92075" tIns="46038" rIns="92075" bIns="46038">
            <a:prstTxWarp prst="textNoShape">
              <a:avLst/>
            </a:prstTxWarp>
            <a:spAutoFit/>
          </a:bodyPr>
          <a:lstStyle/>
          <a:p>
            <a:pPr algn="ctr" defTabSz="914400" eaLnBrk="0" hangingPunct="0">
              <a:defRPr/>
            </a:pPr>
            <a:r>
              <a:rPr lang="en-US" sz="1000" dirty="0">
                <a:ea typeface="ＭＳ Ｐゴシック" charset="-128"/>
                <a:cs typeface="ＭＳ Ｐゴシック" charset="-128"/>
              </a:rPr>
              <a:t>Attack </a:t>
            </a:r>
          </a:p>
          <a:p>
            <a:pPr algn="ctr" defTabSz="914400" eaLnBrk="0" hangingPunct="0">
              <a:defRPr/>
            </a:pPr>
            <a:r>
              <a:rPr lang="en-US" sz="1000" dirty="0">
                <a:ea typeface="ＭＳ Ｐゴシック" charset="-128"/>
                <a:cs typeface="ＭＳ Ｐゴシック" charset="-128"/>
              </a:rPr>
              <a:t>Identified</a:t>
            </a:r>
          </a:p>
        </p:txBody>
      </p:sp>
      <p:sp>
        <p:nvSpPr>
          <p:cNvPr id="54" name="Rectangle 85"/>
          <p:cNvSpPr>
            <a:spLocks noChangeAspect="1" noChangeArrowheads="1"/>
          </p:cNvSpPr>
          <p:nvPr/>
        </p:nvSpPr>
        <p:spPr bwMode="auto">
          <a:xfrm>
            <a:off x="5092885" y="4598451"/>
            <a:ext cx="941026"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defTabSz="914400" eaLnBrk="0" hangingPunct="0">
              <a:lnSpc>
                <a:spcPts val="1200"/>
              </a:lnSpc>
              <a:defRPr/>
            </a:pPr>
            <a:r>
              <a:rPr lang="en-US" sz="1100" dirty="0">
                <a:solidFill>
                  <a:schemeClr val="tx2"/>
                </a:solidFill>
                <a:ea typeface="ＭＳ Ｐゴシック" charset="-128"/>
                <a:cs typeface="ＭＳ Ｐゴシック" charset="-128"/>
              </a:rPr>
              <a:t>Incident </a:t>
            </a:r>
          </a:p>
          <a:p>
            <a:pPr algn="ctr" defTabSz="914400" eaLnBrk="0" hangingPunct="0">
              <a:lnSpc>
                <a:spcPts val="1200"/>
              </a:lnSpc>
              <a:defRPr/>
            </a:pPr>
            <a:r>
              <a:rPr lang="en-US" sz="1100" dirty="0">
                <a:solidFill>
                  <a:schemeClr val="tx2"/>
                </a:solidFill>
                <a:ea typeface="ＭＳ Ｐゴシック" charset="-128"/>
                <a:cs typeface="ＭＳ Ｐゴシック" charset="-128"/>
              </a:rPr>
              <a:t>Reporting</a:t>
            </a:r>
          </a:p>
        </p:txBody>
      </p:sp>
      <p:grpSp>
        <p:nvGrpSpPr>
          <p:cNvPr id="55" name="Group 129"/>
          <p:cNvGrpSpPr/>
          <p:nvPr/>
        </p:nvGrpSpPr>
        <p:grpSpPr>
          <a:xfrm>
            <a:off x="1885785" y="3518765"/>
            <a:ext cx="6186322" cy="1875816"/>
            <a:chOff x="1871674" y="3831717"/>
            <a:chExt cx="6186322" cy="1875816"/>
          </a:xfrm>
        </p:grpSpPr>
        <p:sp>
          <p:nvSpPr>
            <p:cNvPr id="56" name="Line 46"/>
            <p:cNvSpPr>
              <a:spLocks noChangeAspect="1" noChangeShapeType="1"/>
            </p:cNvSpPr>
            <p:nvPr/>
          </p:nvSpPr>
          <p:spPr bwMode="auto">
            <a:xfrm>
              <a:off x="8057996" y="3853751"/>
              <a:ext cx="0" cy="1312719"/>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57" name="Line 47"/>
            <p:cNvSpPr>
              <a:spLocks noChangeShapeType="1"/>
            </p:cNvSpPr>
            <p:nvPr/>
          </p:nvSpPr>
          <p:spPr bwMode="auto">
            <a:xfrm flipV="1">
              <a:off x="7622388" y="3831717"/>
              <a:ext cx="0" cy="982655"/>
            </a:xfrm>
            <a:prstGeom prst="line">
              <a:avLst/>
            </a:prstGeom>
            <a:noFill/>
            <a:ln w="28575">
              <a:solidFill>
                <a:schemeClr val="accent3">
                  <a:lumMod val="60000"/>
                  <a:lumOff val="40000"/>
                </a:schemeClr>
              </a:solidFill>
              <a:prstDash val="sysDot"/>
              <a:round/>
              <a:headEnd/>
              <a:tailEnd/>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58" name="Line 48"/>
            <p:cNvSpPr>
              <a:spLocks noChangeAspect="1" noChangeShapeType="1"/>
            </p:cNvSpPr>
            <p:nvPr/>
          </p:nvSpPr>
          <p:spPr bwMode="auto">
            <a:xfrm>
              <a:off x="6027872" y="3853751"/>
              <a:ext cx="0" cy="667663"/>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59" name="Line 49"/>
            <p:cNvSpPr>
              <a:spLocks noChangeAspect="1" noChangeShapeType="1"/>
            </p:cNvSpPr>
            <p:nvPr/>
          </p:nvSpPr>
          <p:spPr bwMode="auto">
            <a:xfrm>
              <a:off x="4391532" y="3853751"/>
              <a:ext cx="0" cy="667663"/>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60" name="Line 50"/>
            <p:cNvSpPr>
              <a:spLocks noChangeAspect="1" noChangeShapeType="1"/>
            </p:cNvSpPr>
            <p:nvPr/>
          </p:nvSpPr>
          <p:spPr bwMode="auto">
            <a:xfrm>
              <a:off x="7269503" y="3853751"/>
              <a:ext cx="0" cy="1495083"/>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61" name="Line 52"/>
            <p:cNvSpPr>
              <a:spLocks noChangeAspect="1" noChangeShapeType="1"/>
            </p:cNvSpPr>
            <p:nvPr/>
          </p:nvSpPr>
          <p:spPr bwMode="auto">
            <a:xfrm flipH="1">
              <a:off x="3704061" y="3853751"/>
              <a:ext cx="0" cy="1158991"/>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62" name="Line 53"/>
            <p:cNvSpPr>
              <a:spLocks noChangeAspect="1" noChangeShapeType="1"/>
            </p:cNvSpPr>
            <p:nvPr/>
          </p:nvSpPr>
          <p:spPr bwMode="auto">
            <a:xfrm>
              <a:off x="1871674" y="3853751"/>
              <a:ext cx="0" cy="667663"/>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63" name="Line 62"/>
            <p:cNvSpPr>
              <a:spLocks noChangeAspect="1" noChangeShapeType="1"/>
            </p:cNvSpPr>
            <p:nvPr/>
          </p:nvSpPr>
          <p:spPr bwMode="auto">
            <a:xfrm flipH="1">
              <a:off x="6506226" y="3853751"/>
              <a:ext cx="13069" cy="1853782"/>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64" name="Line 64"/>
            <p:cNvSpPr>
              <a:spLocks noChangeAspect="1" noChangeShapeType="1"/>
            </p:cNvSpPr>
            <p:nvPr/>
          </p:nvSpPr>
          <p:spPr bwMode="auto">
            <a:xfrm>
              <a:off x="2446746" y="3853751"/>
              <a:ext cx="0" cy="1158991"/>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65" name="Line 69"/>
            <p:cNvSpPr>
              <a:spLocks noChangeAspect="1" noChangeShapeType="1"/>
            </p:cNvSpPr>
            <p:nvPr/>
          </p:nvSpPr>
          <p:spPr bwMode="auto">
            <a:xfrm>
              <a:off x="3145980" y="3853751"/>
              <a:ext cx="0" cy="1648811"/>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66" name="Line 77"/>
            <p:cNvSpPr>
              <a:spLocks noChangeShapeType="1"/>
            </p:cNvSpPr>
            <p:nvPr/>
          </p:nvSpPr>
          <p:spPr bwMode="auto">
            <a:xfrm flipV="1">
              <a:off x="6912698" y="3853751"/>
              <a:ext cx="0" cy="982655"/>
            </a:xfrm>
            <a:prstGeom prst="line">
              <a:avLst/>
            </a:prstGeom>
            <a:noFill/>
            <a:ln w="28575">
              <a:solidFill>
                <a:schemeClr val="accent3">
                  <a:lumMod val="60000"/>
                  <a:lumOff val="40000"/>
                </a:schemeClr>
              </a:solidFill>
              <a:prstDash val="sysDot"/>
              <a:round/>
              <a:headEnd/>
              <a:tailEnd/>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67" name="Line 82"/>
            <p:cNvSpPr>
              <a:spLocks noChangeAspect="1" noChangeShapeType="1"/>
            </p:cNvSpPr>
            <p:nvPr/>
          </p:nvSpPr>
          <p:spPr bwMode="auto">
            <a:xfrm flipH="1">
              <a:off x="5095995" y="3853751"/>
              <a:ext cx="0" cy="1547833"/>
            </a:xfrm>
            <a:prstGeom prst="line">
              <a:avLst/>
            </a:prstGeom>
            <a:noFill/>
            <a:ln w="28575">
              <a:solidFill>
                <a:schemeClr val="accent3">
                  <a:lumMod val="60000"/>
                  <a:lumOff val="40000"/>
                </a:schemeClr>
              </a:solidFill>
              <a:prstDash val="sysDot"/>
              <a:round/>
              <a:headEnd type="none" w="sm" len="sm"/>
              <a:tailEnd type="none" w="sm" len="sm"/>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sp>
          <p:nvSpPr>
            <p:cNvPr id="68" name="Line 86"/>
            <p:cNvSpPr>
              <a:spLocks noChangeShapeType="1"/>
            </p:cNvSpPr>
            <p:nvPr/>
          </p:nvSpPr>
          <p:spPr bwMode="auto">
            <a:xfrm flipV="1">
              <a:off x="5407056" y="3864768"/>
              <a:ext cx="0" cy="1073084"/>
            </a:xfrm>
            <a:prstGeom prst="line">
              <a:avLst/>
            </a:prstGeom>
            <a:noFill/>
            <a:ln w="28575">
              <a:solidFill>
                <a:schemeClr val="accent3">
                  <a:lumMod val="60000"/>
                  <a:lumOff val="40000"/>
                </a:schemeClr>
              </a:solidFill>
              <a:prstDash val="sysDot"/>
              <a:round/>
              <a:headEnd/>
              <a:tailEnd/>
            </a:ln>
          </p:spPr>
          <p:txBody>
            <a:bodyPr wrap="none" anchor="ctr">
              <a:prstTxWarp prst="textNoShape">
                <a:avLst/>
              </a:prstTxWarp>
            </a:bodyPr>
            <a:lstStyle/>
            <a:p>
              <a:pPr defTabSz="914400"/>
              <a:endParaRPr lang="en-US" dirty="0">
                <a:ln>
                  <a:solidFill>
                    <a:schemeClr val="accent3">
                      <a:lumMod val="60000"/>
                      <a:lumOff val="40000"/>
                    </a:schemeClr>
                  </a:solidFill>
                </a:ln>
                <a:solidFill>
                  <a:schemeClr val="tx2"/>
                </a:solidFill>
              </a:endParaRPr>
            </a:p>
          </p:txBody>
        </p:sp>
      </p:grpSp>
      <p:sp>
        <p:nvSpPr>
          <p:cNvPr id="69" name="Text Box 89"/>
          <p:cNvSpPr txBox="1">
            <a:spLocks noChangeArrowheads="1"/>
          </p:cNvSpPr>
          <p:nvPr/>
        </p:nvSpPr>
        <p:spPr bwMode="auto">
          <a:xfrm>
            <a:off x="3214511" y="3184829"/>
            <a:ext cx="1888659" cy="230832"/>
          </a:xfrm>
          <a:prstGeom prst="rect">
            <a:avLst/>
          </a:prstGeom>
          <a:noFill/>
          <a:ln w="9525">
            <a:noFill/>
            <a:miter lim="800000"/>
            <a:headEnd/>
            <a:tailEnd/>
          </a:ln>
        </p:spPr>
        <p:txBody>
          <a:bodyPr wrap="none">
            <a:prstTxWarp prst="textNoShape">
              <a:avLst/>
            </a:prstTxWarp>
            <a:spAutoFit/>
          </a:bodyPr>
          <a:lstStyle/>
          <a:p>
            <a:pPr defTabSz="914400"/>
            <a:r>
              <a:rPr lang="en-US" sz="900" b="1" dirty="0">
                <a:solidFill>
                  <a:schemeClr val="accent6">
                    <a:lumMod val="20000"/>
                    <a:lumOff val="80000"/>
                  </a:schemeClr>
                </a:solidFill>
              </a:rPr>
              <a:t>Need to collapse </a:t>
            </a:r>
            <a:r>
              <a:rPr lang="en-US" sz="900" b="1" dirty="0" smtClean="0">
                <a:solidFill>
                  <a:schemeClr val="accent6">
                    <a:lumMod val="20000"/>
                    <a:lumOff val="80000"/>
                  </a:schemeClr>
                </a:solidFill>
              </a:rPr>
              <a:t>free </a:t>
            </a:r>
            <a:r>
              <a:rPr lang="en-US" sz="900" b="1" dirty="0">
                <a:solidFill>
                  <a:schemeClr val="accent6">
                    <a:lumMod val="20000"/>
                    <a:lumOff val="80000"/>
                  </a:schemeClr>
                </a:solidFill>
              </a:rPr>
              <a:t>time</a:t>
            </a:r>
          </a:p>
        </p:txBody>
      </p:sp>
      <p:sp>
        <p:nvSpPr>
          <p:cNvPr id="70" name="Down Arrow 102"/>
          <p:cNvSpPr/>
          <p:nvPr/>
        </p:nvSpPr>
        <p:spPr>
          <a:xfrm rot="10800000">
            <a:off x="624771" y="2666690"/>
            <a:ext cx="237707" cy="259317"/>
          </a:xfrm>
          <a:prstGeom prst="downArrow">
            <a:avLst>
              <a:gd name="adj1" fmla="val 50000"/>
              <a:gd name="adj2" fmla="val 56452"/>
            </a:avLst>
          </a:prstGeom>
          <a:gradFill flip="none" rotWithShape="1">
            <a:gsLst>
              <a:gs pos="0">
                <a:schemeClr val="accent3"/>
              </a:gs>
              <a:gs pos="7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Down Arrow 109"/>
          <p:cNvSpPr/>
          <p:nvPr/>
        </p:nvSpPr>
        <p:spPr>
          <a:xfrm rot="10800000">
            <a:off x="1195812" y="2677707"/>
            <a:ext cx="237707" cy="259317"/>
          </a:xfrm>
          <a:prstGeom prst="downArrow">
            <a:avLst>
              <a:gd name="adj1" fmla="val 50000"/>
              <a:gd name="adj2" fmla="val 56452"/>
            </a:avLst>
          </a:prstGeom>
          <a:gradFill flip="none" rotWithShape="1">
            <a:gsLst>
              <a:gs pos="0">
                <a:schemeClr val="accent3"/>
              </a:gs>
              <a:gs pos="7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Down Arrow 110"/>
          <p:cNvSpPr/>
          <p:nvPr/>
        </p:nvSpPr>
        <p:spPr>
          <a:xfrm rot="10800000">
            <a:off x="1856824" y="2666690"/>
            <a:ext cx="237707" cy="259317"/>
          </a:xfrm>
          <a:prstGeom prst="downArrow">
            <a:avLst>
              <a:gd name="adj1" fmla="val 50000"/>
              <a:gd name="adj2" fmla="val 56452"/>
            </a:avLst>
          </a:prstGeom>
          <a:gradFill flip="none" rotWithShape="1">
            <a:gsLst>
              <a:gs pos="0">
                <a:schemeClr val="accent3"/>
              </a:gs>
              <a:gs pos="7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Down Arrow 111"/>
          <p:cNvSpPr/>
          <p:nvPr/>
        </p:nvSpPr>
        <p:spPr>
          <a:xfrm rot="10800000">
            <a:off x="2231398" y="2666690"/>
            <a:ext cx="237707" cy="259317"/>
          </a:xfrm>
          <a:prstGeom prst="downArrow">
            <a:avLst>
              <a:gd name="adj1" fmla="val 50000"/>
              <a:gd name="adj2" fmla="val 56452"/>
            </a:avLst>
          </a:prstGeom>
          <a:gradFill flip="none" rotWithShape="1">
            <a:gsLst>
              <a:gs pos="0">
                <a:schemeClr val="accent3"/>
              </a:gs>
              <a:gs pos="7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Down Arrow 112"/>
          <p:cNvSpPr/>
          <p:nvPr/>
        </p:nvSpPr>
        <p:spPr>
          <a:xfrm rot="10800000">
            <a:off x="2730760" y="2666690"/>
            <a:ext cx="237707" cy="259317"/>
          </a:xfrm>
          <a:prstGeom prst="downArrow">
            <a:avLst>
              <a:gd name="adj1" fmla="val 50000"/>
              <a:gd name="adj2" fmla="val 56452"/>
            </a:avLst>
          </a:prstGeom>
          <a:gradFill flip="none" rotWithShape="1">
            <a:gsLst>
              <a:gs pos="0">
                <a:schemeClr val="accent3"/>
              </a:gs>
              <a:gs pos="7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wn Arrow 114"/>
          <p:cNvSpPr/>
          <p:nvPr/>
        </p:nvSpPr>
        <p:spPr>
          <a:xfrm rot="10800000">
            <a:off x="3566206" y="2666690"/>
            <a:ext cx="237707" cy="259317"/>
          </a:xfrm>
          <a:prstGeom prst="downArrow">
            <a:avLst>
              <a:gd name="adj1" fmla="val 50000"/>
              <a:gd name="adj2" fmla="val 56452"/>
            </a:avLst>
          </a:prstGeom>
          <a:gradFill flip="none" rotWithShape="1">
            <a:gsLst>
              <a:gs pos="0">
                <a:schemeClr val="accent3"/>
              </a:gs>
              <a:gs pos="7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Down Arrow 115"/>
          <p:cNvSpPr/>
          <p:nvPr/>
        </p:nvSpPr>
        <p:spPr>
          <a:xfrm rot="10800000">
            <a:off x="3929763" y="2666690"/>
            <a:ext cx="237707" cy="259317"/>
          </a:xfrm>
          <a:prstGeom prst="downArrow">
            <a:avLst>
              <a:gd name="adj1" fmla="val 50000"/>
              <a:gd name="adj2" fmla="val 56452"/>
            </a:avLst>
          </a:prstGeom>
          <a:gradFill flip="none" rotWithShape="1">
            <a:gsLst>
              <a:gs pos="0">
                <a:schemeClr val="accent3"/>
              </a:gs>
              <a:gs pos="7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Down Arrow 116"/>
          <p:cNvSpPr/>
          <p:nvPr/>
        </p:nvSpPr>
        <p:spPr>
          <a:xfrm rot="10800000">
            <a:off x="4699174" y="2677707"/>
            <a:ext cx="237707" cy="259317"/>
          </a:xfrm>
          <a:prstGeom prst="downArrow">
            <a:avLst>
              <a:gd name="adj1" fmla="val 50000"/>
              <a:gd name="adj2" fmla="val 56452"/>
            </a:avLst>
          </a:prstGeom>
          <a:gradFill flip="none" rotWithShape="1">
            <a:gsLst>
              <a:gs pos="0">
                <a:schemeClr val="accent3"/>
              </a:gs>
              <a:gs pos="7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124"/>
          <p:cNvGrpSpPr/>
          <p:nvPr/>
        </p:nvGrpSpPr>
        <p:grpSpPr>
          <a:xfrm>
            <a:off x="3142901" y="2611603"/>
            <a:ext cx="308473" cy="308473"/>
            <a:chOff x="-1839817" y="352540"/>
            <a:chExt cx="352540" cy="352540"/>
          </a:xfrm>
        </p:grpSpPr>
        <p:sp>
          <p:nvSpPr>
            <p:cNvPr id="79" name="Oval 120"/>
            <p:cNvSpPr/>
            <p:nvPr/>
          </p:nvSpPr>
          <p:spPr>
            <a:xfrm>
              <a:off x="-1839817" y="352540"/>
              <a:ext cx="352540" cy="352540"/>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121"/>
            <p:cNvSpPr/>
            <p:nvPr/>
          </p:nvSpPr>
          <p:spPr>
            <a:xfrm>
              <a:off x="-1789629" y="402728"/>
              <a:ext cx="250940" cy="250940"/>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122"/>
            <p:cNvSpPr/>
            <p:nvPr/>
          </p:nvSpPr>
          <p:spPr>
            <a:xfrm>
              <a:off x="-1739441" y="452916"/>
              <a:ext cx="149339" cy="1493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125"/>
          <p:cNvGrpSpPr/>
          <p:nvPr/>
        </p:nvGrpSpPr>
        <p:grpSpPr>
          <a:xfrm>
            <a:off x="5379325" y="2611605"/>
            <a:ext cx="308473" cy="308473"/>
            <a:chOff x="-1839817" y="352540"/>
            <a:chExt cx="352540" cy="352540"/>
          </a:xfrm>
        </p:grpSpPr>
        <p:sp>
          <p:nvSpPr>
            <p:cNvPr id="83" name="Oval 126"/>
            <p:cNvSpPr/>
            <p:nvPr/>
          </p:nvSpPr>
          <p:spPr>
            <a:xfrm>
              <a:off x="-1839817" y="352540"/>
              <a:ext cx="352540" cy="352540"/>
            </a:xfrm>
            <a:prstGeom prst="ellipse">
              <a:avLst/>
            </a:prstGeom>
            <a:solidFill>
              <a:schemeClr val="bg1"/>
            </a:solidFill>
            <a:ln>
              <a:solidFill>
                <a:srgbClr val="73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127"/>
            <p:cNvSpPr/>
            <p:nvPr/>
          </p:nvSpPr>
          <p:spPr>
            <a:xfrm>
              <a:off x="-1789629" y="402728"/>
              <a:ext cx="250940" cy="250940"/>
            </a:xfrm>
            <a:prstGeom prst="ellipse">
              <a:avLst/>
            </a:prstGeom>
            <a:solidFill>
              <a:schemeClr val="bg1"/>
            </a:solidFill>
            <a:ln>
              <a:solidFill>
                <a:srgbClr val="73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128"/>
            <p:cNvSpPr/>
            <p:nvPr/>
          </p:nvSpPr>
          <p:spPr>
            <a:xfrm>
              <a:off x="-1739441" y="452916"/>
              <a:ext cx="149339" cy="149339"/>
            </a:xfrm>
            <a:prstGeom prst="ellipse">
              <a:avLst/>
            </a:prstGeom>
            <a:solidFill>
              <a:srgbClr val="73C167"/>
            </a:solidFill>
            <a:ln>
              <a:solidFill>
                <a:srgbClr val="73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130"/>
          <p:cNvGrpSpPr/>
          <p:nvPr/>
        </p:nvGrpSpPr>
        <p:grpSpPr>
          <a:xfrm>
            <a:off x="4958848" y="5121613"/>
            <a:ext cx="308473" cy="308473"/>
            <a:chOff x="-1839817" y="352540"/>
            <a:chExt cx="352540" cy="352540"/>
          </a:xfrm>
        </p:grpSpPr>
        <p:sp>
          <p:nvSpPr>
            <p:cNvPr id="87" name="Oval 131"/>
            <p:cNvSpPr/>
            <p:nvPr/>
          </p:nvSpPr>
          <p:spPr>
            <a:xfrm>
              <a:off x="-1839817" y="352540"/>
              <a:ext cx="352540" cy="352540"/>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132"/>
            <p:cNvSpPr/>
            <p:nvPr/>
          </p:nvSpPr>
          <p:spPr>
            <a:xfrm>
              <a:off x="-1789629" y="402728"/>
              <a:ext cx="250940" cy="250940"/>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133"/>
            <p:cNvSpPr/>
            <p:nvPr/>
          </p:nvSpPr>
          <p:spPr>
            <a:xfrm>
              <a:off x="-1739441" y="452916"/>
              <a:ext cx="149339" cy="1493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0" name="Right Arrow 104"/>
          <p:cNvSpPr/>
          <p:nvPr/>
        </p:nvSpPr>
        <p:spPr>
          <a:xfrm>
            <a:off x="2945293" y="3014088"/>
            <a:ext cx="284340" cy="340540"/>
          </a:xfrm>
          <a:prstGeom prst="rightArrow">
            <a:avLst>
              <a:gd name="adj1" fmla="val 45506"/>
              <a:gd name="adj2" fmla="val 61622"/>
            </a:avLst>
          </a:prstGeom>
          <a:solidFill>
            <a:schemeClr val="tx1"/>
          </a:solidFill>
          <a:ln w="25400" cap="flat" cmpd="sng" algn="ctr">
            <a:noFill/>
            <a:prstDash val="solid"/>
          </a:ln>
          <a:effectLst>
            <a:innerShdw blurRad="63500" dist="25400" dir="108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MetaNormalLF-Roman"/>
                <a:ea typeface="+mn-ea"/>
                <a:cs typeface="+mn-cs"/>
              </a:rPr>
              <a:t> </a:t>
            </a:r>
            <a:endParaRPr kumimoji="0" lang="en-US" sz="1800" b="0" i="0" u="none" strike="noStrike" kern="0" cap="none" spc="0" normalizeH="0" baseline="0" noProof="0" dirty="0">
              <a:ln>
                <a:noFill/>
              </a:ln>
              <a:solidFill>
                <a:schemeClr val="bg1"/>
              </a:solidFill>
              <a:effectLst/>
              <a:uLnTx/>
              <a:uFillTx/>
              <a:latin typeface="MetaNormalLF-Roman"/>
              <a:ea typeface="+mn-ea"/>
              <a:cs typeface="+mn-cs"/>
            </a:endParaRPr>
          </a:p>
        </p:txBody>
      </p:sp>
      <p:sp>
        <p:nvSpPr>
          <p:cNvPr id="91" name="Right Arrow 134"/>
          <p:cNvSpPr/>
          <p:nvPr/>
        </p:nvSpPr>
        <p:spPr>
          <a:xfrm rot="10800000">
            <a:off x="5173141" y="3021971"/>
            <a:ext cx="284340" cy="340540"/>
          </a:xfrm>
          <a:prstGeom prst="rightArrow">
            <a:avLst>
              <a:gd name="adj1" fmla="val 45506"/>
              <a:gd name="adj2" fmla="val 61622"/>
            </a:avLst>
          </a:prstGeom>
          <a:solidFill>
            <a:schemeClr val="tx1"/>
          </a:solidFill>
          <a:ln w="25400" cap="flat" cmpd="sng" algn="ctr">
            <a:noFill/>
            <a:prstDash val="solid"/>
          </a:ln>
          <a:effectLst>
            <a:innerShdw blurRad="63500" dist="254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MetaNormalLF-Roman"/>
                <a:ea typeface="+mn-ea"/>
                <a:cs typeface="+mn-cs"/>
              </a:rPr>
              <a:t> </a:t>
            </a:r>
            <a:endParaRPr kumimoji="0" lang="en-US" sz="1800" b="0" i="0" u="none" strike="noStrike" kern="0" cap="none" spc="0" normalizeH="0" baseline="0" noProof="0" dirty="0">
              <a:ln>
                <a:noFill/>
              </a:ln>
              <a:solidFill>
                <a:schemeClr val="bg1"/>
              </a:solidFill>
              <a:effectLst/>
              <a:uLnTx/>
              <a:uFillTx/>
              <a:latin typeface="MetaNormalLF-Roman"/>
              <a:ea typeface="+mn-ea"/>
              <a:cs typeface="+mn-cs"/>
            </a:endParaRPr>
          </a:p>
        </p:txBody>
      </p:sp>
      <p:sp>
        <p:nvSpPr>
          <p:cNvPr id="92" name="Rectangle 135"/>
          <p:cNvSpPr/>
          <p:nvPr/>
        </p:nvSpPr>
        <p:spPr>
          <a:xfrm>
            <a:off x="3232471" y="2962879"/>
            <a:ext cx="1963240" cy="246221"/>
          </a:xfrm>
          <a:prstGeom prst="rect">
            <a:avLst/>
          </a:prstGeom>
        </p:spPr>
        <p:txBody>
          <a:bodyPr wrap="square">
            <a:spAutoFit/>
          </a:bodyPr>
          <a:lstStyle/>
          <a:p>
            <a:pPr algn="ctr"/>
            <a:r>
              <a:rPr lang="en-US" sz="1000" b="1" dirty="0" smtClean="0">
                <a:solidFill>
                  <a:schemeClr val="bg1"/>
                </a:solidFill>
              </a:rPr>
              <a:t>ATTACKER  FREE  TIME</a:t>
            </a:r>
            <a:endParaRPr lang="en-US" sz="1000" b="1" dirty="0">
              <a:solidFill>
                <a:schemeClr val="bg1"/>
              </a:solidFill>
            </a:endParaRPr>
          </a:p>
        </p:txBody>
      </p:sp>
      <p:sp>
        <p:nvSpPr>
          <p:cNvPr id="93" name="Rectangle 96"/>
          <p:cNvSpPr>
            <a:spLocks noChangeArrowheads="1"/>
          </p:cNvSpPr>
          <p:nvPr/>
        </p:nvSpPr>
        <p:spPr bwMode="auto">
          <a:xfrm>
            <a:off x="1315091" y="3408237"/>
            <a:ext cx="703814" cy="246221"/>
          </a:xfrm>
          <a:prstGeom prst="rect">
            <a:avLst/>
          </a:prstGeom>
          <a:noFill/>
          <a:ln w="9525">
            <a:noFill/>
            <a:miter lim="800000"/>
            <a:headEnd/>
            <a:tailEnd/>
          </a:ln>
        </p:spPr>
        <p:txBody>
          <a:bodyPr wrap="square">
            <a:prstTxWarp prst="textNoShape">
              <a:avLst/>
            </a:prstTxWarp>
            <a:spAutoFit/>
          </a:bodyPr>
          <a:lstStyle/>
          <a:p>
            <a:pPr defTabSz="914400" eaLnBrk="0" hangingPunct="0"/>
            <a:r>
              <a:rPr lang="en-US" sz="1000" b="1" dirty="0" smtClean="0">
                <a:solidFill>
                  <a:schemeClr val="bg2"/>
                </a:solidFill>
                <a:ea typeface="ＭＳ Ｐゴシック" charset="-128"/>
                <a:cs typeface="ＭＳ Ｐゴシック" charset="-128"/>
              </a:rPr>
              <a:t>TIME</a:t>
            </a:r>
            <a:endParaRPr lang="en-US" sz="1000" b="1" dirty="0">
              <a:solidFill>
                <a:schemeClr val="bg2"/>
              </a:solidFill>
              <a:ea typeface="ＭＳ Ｐゴシック" charset="-128"/>
              <a:cs typeface="ＭＳ Ｐゴシック" charset="-128"/>
            </a:endParaRPr>
          </a:p>
        </p:txBody>
      </p:sp>
      <p:sp>
        <p:nvSpPr>
          <p:cNvPr id="94" name="TextBox 90"/>
          <p:cNvSpPr txBox="1">
            <a:spLocks noChangeArrowheads="1"/>
          </p:cNvSpPr>
          <p:nvPr/>
        </p:nvSpPr>
        <p:spPr bwMode="auto">
          <a:xfrm>
            <a:off x="434614" y="5523386"/>
            <a:ext cx="3718217" cy="230832"/>
          </a:xfrm>
          <a:prstGeom prst="rect">
            <a:avLst/>
          </a:prstGeom>
          <a:noFill/>
          <a:ln w="9525">
            <a:noFill/>
            <a:miter lim="800000"/>
            <a:headEnd/>
            <a:tailEnd/>
          </a:ln>
        </p:spPr>
        <p:txBody>
          <a:bodyPr wrap="none">
            <a:prstTxWarp prst="textNoShape">
              <a:avLst/>
            </a:prstTxWarp>
            <a:spAutoFit/>
          </a:bodyPr>
          <a:lstStyle/>
          <a:p>
            <a:pPr defTabSz="914400"/>
            <a:r>
              <a:rPr lang="en-US" sz="900" dirty="0">
                <a:solidFill>
                  <a:srgbClr val="000000"/>
                </a:solidFill>
              </a:rPr>
              <a:t>Source:  NERC HILF Report, June 2010 (http://www.nerc.com/files/HILF.pdf)</a:t>
            </a:r>
          </a:p>
        </p:txBody>
      </p:sp>
      <p:cxnSp>
        <p:nvCxnSpPr>
          <p:cNvPr id="95" name="Straight Connector 29"/>
          <p:cNvCxnSpPr/>
          <p:nvPr/>
        </p:nvCxnSpPr>
        <p:spPr>
          <a:xfrm flipV="1">
            <a:off x="3299234" y="2945837"/>
            <a:ext cx="0" cy="502920"/>
          </a:xfrm>
          <a:prstGeom prst="line">
            <a:avLst/>
          </a:prstGeom>
          <a:ln w="127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96" name="Straight Connector 103"/>
          <p:cNvCxnSpPr/>
          <p:nvPr/>
        </p:nvCxnSpPr>
        <p:spPr>
          <a:xfrm flipV="1">
            <a:off x="5100254" y="2945837"/>
            <a:ext cx="0" cy="502920"/>
          </a:xfrm>
          <a:prstGeom prst="line">
            <a:avLst/>
          </a:prstGeom>
          <a:ln w="127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73853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安全威胁情报是？</a:t>
            </a:r>
            <a:endParaRPr kumimoji="1" lang="zh-CN" altLang="en-US" dirty="0"/>
          </a:p>
        </p:txBody>
      </p:sp>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0320" y="2472446"/>
            <a:ext cx="2919274" cy="2851906"/>
          </a:xfrm>
          <a:prstGeom prst="rect">
            <a:avLst/>
          </a:prstGeom>
        </p:spPr>
      </p:pic>
      <p:sp>
        <p:nvSpPr>
          <p:cNvPr id="8" name="文本框 7"/>
          <p:cNvSpPr txBox="1"/>
          <p:nvPr/>
        </p:nvSpPr>
        <p:spPr>
          <a:xfrm>
            <a:off x="522210" y="1059125"/>
            <a:ext cx="6190862" cy="4639732"/>
          </a:xfrm>
          <a:prstGeom prst="rect">
            <a:avLst/>
          </a:prstGeom>
          <a:noFill/>
        </p:spPr>
        <p:txBody>
          <a:bodyPr wrap="square" rtlCol="0">
            <a:spAutoFit/>
          </a:bodyPr>
          <a:lstStyle/>
          <a:p>
            <a:pPr>
              <a:lnSpc>
                <a:spcPct val="150000"/>
              </a:lnSpc>
            </a:pPr>
            <a:r>
              <a:rPr kumimoji="1" lang="zh-CN" altLang="en-US" dirty="0" smtClean="0">
                <a:latin typeface="微软雅黑"/>
                <a:ea typeface="微软雅黑"/>
                <a:cs typeface="微软雅黑"/>
              </a:rPr>
              <a:t>一些“热”词：</a:t>
            </a:r>
            <a:endParaRPr kumimoji="1" lang="en-US" altLang="zh-CN" dirty="0" smtClean="0">
              <a:latin typeface="微软雅黑"/>
              <a:ea typeface="微软雅黑"/>
              <a:cs typeface="微软雅黑"/>
            </a:endParaRPr>
          </a:p>
          <a:p>
            <a:pPr>
              <a:lnSpc>
                <a:spcPct val="150000"/>
              </a:lnSpc>
            </a:pPr>
            <a:r>
              <a:rPr kumimoji="1" lang="en-US" altLang="zh-CN" dirty="0" smtClean="0">
                <a:latin typeface="微软雅黑"/>
                <a:ea typeface="微软雅黑"/>
                <a:cs typeface="微软雅黑"/>
              </a:rPr>
              <a:t>Security Intelligence</a:t>
            </a:r>
            <a:r>
              <a:rPr kumimoji="1" lang="zh-CN" altLang="en-US" dirty="0" smtClean="0">
                <a:latin typeface="微软雅黑"/>
                <a:ea typeface="微软雅黑"/>
                <a:cs typeface="微软雅黑"/>
              </a:rPr>
              <a:t> 安全，安全情报</a:t>
            </a:r>
            <a:endParaRPr kumimoji="1" lang="en-US" altLang="zh-CN" dirty="0" smtClean="0">
              <a:latin typeface="微软雅黑"/>
              <a:ea typeface="微软雅黑"/>
              <a:cs typeface="微软雅黑"/>
            </a:endParaRPr>
          </a:p>
          <a:p>
            <a:pPr>
              <a:lnSpc>
                <a:spcPct val="150000"/>
              </a:lnSpc>
            </a:pPr>
            <a:r>
              <a:rPr kumimoji="1" lang="en-US" altLang="zh-CN" dirty="0">
                <a:latin typeface="微软雅黑"/>
                <a:ea typeface="微软雅黑"/>
                <a:cs typeface="微软雅黑"/>
              </a:rPr>
              <a:t>Threat </a:t>
            </a:r>
            <a:r>
              <a:rPr kumimoji="1" lang="en-US" altLang="zh-CN" dirty="0" smtClean="0">
                <a:latin typeface="微软雅黑"/>
                <a:ea typeface="微软雅黑"/>
                <a:cs typeface="微软雅黑"/>
              </a:rPr>
              <a:t>Intelligence</a:t>
            </a:r>
            <a:r>
              <a:rPr kumimoji="1" lang="zh-CN" altLang="en-US" dirty="0" smtClean="0">
                <a:latin typeface="微软雅黑"/>
                <a:ea typeface="微软雅黑"/>
                <a:cs typeface="微软雅黑"/>
              </a:rPr>
              <a:t> 威胁情报</a:t>
            </a:r>
            <a:endParaRPr kumimoji="1" lang="zh-CN" altLang="en-US" dirty="0">
              <a:latin typeface="微软雅黑"/>
              <a:ea typeface="微软雅黑"/>
              <a:cs typeface="微软雅黑"/>
            </a:endParaRPr>
          </a:p>
          <a:p>
            <a:pPr>
              <a:lnSpc>
                <a:spcPct val="150000"/>
              </a:lnSpc>
            </a:pPr>
            <a:r>
              <a:rPr kumimoji="1" lang="en-US" altLang="zh-CN" dirty="0">
                <a:latin typeface="微软雅黑"/>
                <a:ea typeface="微软雅黑"/>
                <a:cs typeface="微软雅黑"/>
              </a:rPr>
              <a:t>Security </a:t>
            </a:r>
            <a:r>
              <a:rPr kumimoji="1" lang="en-US" altLang="zh-CN" dirty="0" smtClean="0">
                <a:latin typeface="微软雅黑"/>
                <a:ea typeface="微软雅黑"/>
                <a:cs typeface="微软雅黑"/>
              </a:rPr>
              <a:t>Threat Intelligence</a:t>
            </a:r>
            <a:r>
              <a:rPr kumimoji="1" lang="zh-CN" altLang="en-US" dirty="0" smtClean="0">
                <a:latin typeface="微软雅黑"/>
                <a:ea typeface="微软雅黑"/>
                <a:cs typeface="微软雅黑"/>
              </a:rPr>
              <a:t> 安全威胁情报</a:t>
            </a:r>
            <a:endParaRPr kumimoji="1" lang="en-US" altLang="zh-CN" dirty="0" smtClean="0">
              <a:latin typeface="微软雅黑"/>
              <a:ea typeface="微软雅黑"/>
              <a:cs typeface="微软雅黑"/>
            </a:endParaRPr>
          </a:p>
          <a:p>
            <a:pPr>
              <a:lnSpc>
                <a:spcPct val="150000"/>
              </a:lnSpc>
            </a:pPr>
            <a:r>
              <a:rPr kumimoji="1" lang="en-US" altLang="zh-CN" dirty="0">
                <a:latin typeface="微软雅黑"/>
                <a:ea typeface="微软雅黑"/>
                <a:cs typeface="微软雅黑"/>
              </a:rPr>
              <a:t>Cyber Threat Information </a:t>
            </a:r>
            <a:r>
              <a:rPr kumimoji="1" lang="en-US" altLang="zh-CN" dirty="0" smtClean="0">
                <a:latin typeface="微软雅黑"/>
                <a:ea typeface="微软雅黑"/>
                <a:cs typeface="微软雅黑"/>
              </a:rPr>
              <a:t>Sharing</a:t>
            </a:r>
            <a:r>
              <a:rPr kumimoji="1" lang="zh-CN" altLang="en-US" dirty="0" smtClean="0">
                <a:latin typeface="微软雅黑"/>
                <a:ea typeface="微软雅黑"/>
                <a:cs typeface="微软雅黑"/>
              </a:rPr>
              <a:t> 网络威胁信息共享</a:t>
            </a:r>
            <a:endParaRPr kumimoji="1" lang="en-US" altLang="zh-CN" dirty="0" smtClean="0">
              <a:latin typeface="微软雅黑"/>
              <a:ea typeface="微软雅黑"/>
              <a:cs typeface="微软雅黑"/>
            </a:endParaRPr>
          </a:p>
          <a:p>
            <a:pPr>
              <a:lnSpc>
                <a:spcPct val="150000"/>
              </a:lnSpc>
            </a:pPr>
            <a:r>
              <a:rPr kumimoji="1" lang="en-US" altLang="zh-CN" dirty="0">
                <a:latin typeface="微软雅黑"/>
                <a:ea typeface="微软雅黑"/>
                <a:cs typeface="微软雅黑"/>
              </a:rPr>
              <a:t>Intelligence</a:t>
            </a:r>
            <a:r>
              <a:rPr kumimoji="1" lang="zh-CN" altLang="en-US" dirty="0">
                <a:latin typeface="微软雅黑"/>
                <a:ea typeface="微软雅黑"/>
                <a:cs typeface="微软雅黑"/>
              </a:rPr>
              <a:t> </a:t>
            </a:r>
            <a:r>
              <a:rPr kumimoji="1" lang="en-US" altLang="zh-CN" dirty="0" smtClean="0">
                <a:latin typeface="微软雅黑"/>
                <a:ea typeface="微软雅黑"/>
                <a:cs typeface="微软雅黑"/>
              </a:rPr>
              <a:t>Aware</a:t>
            </a:r>
            <a:r>
              <a:rPr kumimoji="1" lang="zh-CN" altLang="en-US" dirty="0" smtClean="0">
                <a:latin typeface="微软雅黑"/>
                <a:ea typeface="微软雅黑"/>
                <a:cs typeface="微软雅黑"/>
              </a:rPr>
              <a:t> 情报感知</a:t>
            </a:r>
            <a:endParaRPr kumimoji="1" lang="zh-CN" altLang="en-US" dirty="0">
              <a:latin typeface="微软雅黑"/>
              <a:ea typeface="微软雅黑"/>
              <a:cs typeface="微软雅黑"/>
            </a:endParaRPr>
          </a:p>
          <a:p>
            <a:pPr>
              <a:lnSpc>
                <a:spcPct val="150000"/>
              </a:lnSpc>
            </a:pPr>
            <a:r>
              <a:rPr kumimoji="1" lang="en-US" altLang="zh-CN" dirty="0">
                <a:latin typeface="微软雅黑"/>
                <a:ea typeface="微软雅黑"/>
                <a:cs typeface="微软雅黑"/>
              </a:rPr>
              <a:t>Intelligence</a:t>
            </a:r>
            <a:r>
              <a:rPr kumimoji="1" lang="zh-CN" altLang="en-US" dirty="0">
                <a:latin typeface="微软雅黑"/>
                <a:ea typeface="微软雅黑"/>
                <a:cs typeface="微软雅黑"/>
              </a:rPr>
              <a:t> </a:t>
            </a:r>
            <a:r>
              <a:rPr kumimoji="1" lang="en-US" altLang="zh-CN" dirty="0" smtClean="0">
                <a:latin typeface="微软雅黑"/>
                <a:ea typeface="微软雅黑"/>
                <a:cs typeface="微软雅黑"/>
              </a:rPr>
              <a:t>Driven</a:t>
            </a:r>
            <a:r>
              <a:rPr kumimoji="1" lang="zh-CN" altLang="en-US" dirty="0" smtClean="0">
                <a:latin typeface="微软雅黑"/>
                <a:ea typeface="微软雅黑"/>
                <a:cs typeface="微软雅黑"/>
              </a:rPr>
              <a:t> 情报驱动</a:t>
            </a:r>
            <a:endParaRPr kumimoji="1" lang="en-US" altLang="zh-CN" dirty="0" smtClean="0">
              <a:latin typeface="微软雅黑"/>
              <a:ea typeface="微软雅黑"/>
              <a:cs typeface="微软雅黑"/>
            </a:endParaRPr>
          </a:p>
          <a:p>
            <a:pPr>
              <a:lnSpc>
                <a:spcPct val="150000"/>
              </a:lnSpc>
            </a:pPr>
            <a:r>
              <a:rPr kumimoji="1" lang="en-US" altLang="zh-CN" dirty="0" smtClean="0">
                <a:latin typeface="微软雅黑"/>
                <a:ea typeface="微软雅黑"/>
                <a:cs typeface="微软雅黑"/>
              </a:rPr>
              <a:t>Intelligence</a:t>
            </a:r>
            <a:r>
              <a:rPr kumimoji="1" lang="en-US" altLang="zh-CN" dirty="0">
                <a:latin typeface="微软雅黑"/>
                <a:ea typeface="微软雅黑"/>
                <a:cs typeface="微软雅黑"/>
              </a:rPr>
              <a:t>-Aware Security </a:t>
            </a:r>
            <a:r>
              <a:rPr kumimoji="1" lang="en-US" altLang="zh-CN" dirty="0" smtClean="0">
                <a:latin typeface="微软雅黑"/>
                <a:ea typeface="微软雅黑"/>
                <a:cs typeface="微软雅黑"/>
              </a:rPr>
              <a:t>Control</a:t>
            </a:r>
            <a:r>
              <a:rPr kumimoji="1" lang="zh-CN" altLang="en-US" dirty="0" smtClean="0">
                <a:latin typeface="微软雅黑"/>
                <a:ea typeface="微软雅黑"/>
                <a:cs typeface="微软雅黑"/>
              </a:rPr>
              <a:t> 基于情报</a:t>
            </a:r>
            <a:r>
              <a:rPr kumimoji="1" lang="zh-CN" altLang="en-US" dirty="0">
                <a:latin typeface="微软雅黑"/>
                <a:ea typeface="微软雅黑"/>
                <a:cs typeface="微软雅黑"/>
              </a:rPr>
              <a:t>感知的安全控制</a:t>
            </a:r>
            <a:endParaRPr kumimoji="1" lang="en-US" altLang="zh-CN" dirty="0" smtClean="0">
              <a:latin typeface="微软雅黑"/>
              <a:ea typeface="微软雅黑"/>
              <a:cs typeface="微软雅黑"/>
            </a:endParaRPr>
          </a:p>
          <a:p>
            <a:pPr>
              <a:lnSpc>
                <a:spcPct val="150000"/>
              </a:lnSpc>
            </a:pPr>
            <a:r>
              <a:rPr lang="en-US" altLang="zh-CN" dirty="0" smtClean="0">
                <a:latin typeface="微软雅黑"/>
                <a:ea typeface="微软雅黑"/>
                <a:cs typeface="微软雅黑"/>
              </a:rPr>
              <a:t>Context Aware </a:t>
            </a:r>
            <a:r>
              <a:rPr lang="zh-CN" altLang="en-US" dirty="0" smtClean="0">
                <a:latin typeface="微软雅黑"/>
                <a:ea typeface="微软雅黑"/>
                <a:cs typeface="微软雅黑"/>
              </a:rPr>
              <a:t>情境感知</a:t>
            </a:r>
            <a:endParaRPr kumimoji="1" lang="en-US" altLang="zh-CN" dirty="0" smtClean="0">
              <a:latin typeface="微软雅黑"/>
              <a:ea typeface="微软雅黑"/>
              <a:cs typeface="微软雅黑"/>
            </a:endParaRPr>
          </a:p>
          <a:p>
            <a:pPr>
              <a:lnSpc>
                <a:spcPct val="150000"/>
              </a:lnSpc>
            </a:pPr>
            <a:r>
              <a:rPr kumimoji="1" lang="zh-CN" altLang="en-US" dirty="0" smtClean="0">
                <a:latin typeface="微软雅黑"/>
                <a:ea typeface="微软雅黑"/>
                <a:cs typeface="微软雅黑"/>
              </a:rPr>
              <a:t>信誉库</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20231205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2"/>
          </p:nvPr>
        </p:nvSpPr>
        <p:spPr>
          <a:xfrm>
            <a:off x="457201" y="1150938"/>
            <a:ext cx="4017790" cy="4020346"/>
          </a:xfrm>
        </p:spPr>
        <p:txBody>
          <a:bodyPr>
            <a:noAutofit/>
          </a:bodyPr>
          <a:lstStyle/>
          <a:p>
            <a:r>
              <a:rPr kumimoji="1" lang="en-US" altLang="zh-CN" sz="1600" dirty="0" smtClean="0"/>
              <a:t>OSINT</a:t>
            </a:r>
          </a:p>
          <a:p>
            <a:r>
              <a:rPr kumimoji="1" lang="en-US" altLang="zh-CN" sz="1600" dirty="0" smtClean="0"/>
              <a:t>Dell </a:t>
            </a:r>
            <a:r>
              <a:rPr kumimoji="1" lang="en-US" altLang="zh-CN" sz="1600" dirty="0" err="1" smtClean="0"/>
              <a:t>SecureWorks</a:t>
            </a:r>
            <a:endParaRPr kumimoji="1" lang="en-US" altLang="zh-CN" sz="1600" dirty="0" smtClean="0"/>
          </a:p>
          <a:p>
            <a:r>
              <a:rPr lang="en-US" altLang="zh-CN" sz="1600" dirty="0"/>
              <a:t>RSA </a:t>
            </a:r>
            <a:r>
              <a:rPr lang="en-US" altLang="zh-CN" sz="1600" dirty="0" err="1"/>
              <a:t>NetWitness</a:t>
            </a:r>
            <a:r>
              <a:rPr lang="en-US" altLang="zh-CN" sz="1600" dirty="0"/>
              <a:t> </a:t>
            </a:r>
            <a:r>
              <a:rPr lang="en-US" altLang="zh-CN" sz="1600" dirty="0" smtClean="0"/>
              <a:t>Live</a:t>
            </a:r>
            <a:r>
              <a:rPr lang="en-US" altLang="zh-CN" sz="1600" dirty="0"/>
              <a:t>/</a:t>
            </a:r>
            <a:r>
              <a:rPr kumimoji="1" lang="en-US" altLang="zh-CN" sz="1600" dirty="0" err="1" smtClean="0"/>
              <a:t>Verisign</a:t>
            </a:r>
            <a:r>
              <a:rPr kumimoji="1" lang="en-US" altLang="zh-CN" sz="1600" dirty="0" smtClean="0"/>
              <a:t> </a:t>
            </a:r>
            <a:r>
              <a:rPr kumimoji="1" lang="en-US" altLang="zh-CN" sz="1600" dirty="0" err="1" smtClean="0"/>
              <a:t>iDefense</a:t>
            </a:r>
            <a:endParaRPr kumimoji="1" lang="en-US" altLang="zh-CN" sz="1600" dirty="0" smtClean="0"/>
          </a:p>
          <a:p>
            <a:r>
              <a:rPr lang="en-US" altLang="zh-CN" sz="1600" dirty="0"/>
              <a:t>Symantec </a:t>
            </a:r>
            <a:r>
              <a:rPr lang="en-US" altLang="zh-CN" sz="1600" dirty="0" err="1" smtClean="0"/>
              <a:t>Deepsight</a:t>
            </a:r>
            <a:endParaRPr lang="en-US" altLang="zh-CN" sz="1600" dirty="0" smtClean="0"/>
          </a:p>
          <a:p>
            <a:r>
              <a:rPr lang="en-US" altLang="zh-CN" sz="1600" dirty="0"/>
              <a:t>McAfee Threat Intelligence </a:t>
            </a:r>
          </a:p>
          <a:p>
            <a:r>
              <a:rPr lang="en-US" altLang="zh-CN" sz="1600" dirty="0"/>
              <a:t>SANS </a:t>
            </a:r>
          </a:p>
          <a:p>
            <a:r>
              <a:rPr lang="en-US" altLang="zh-CN" sz="1600" dirty="0"/>
              <a:t>CVEs, CWEs, OSVDB (</a:t>
            </a:r>
            <a:r>
              <a:rPr lang="en-US" altLang="zh-CN" sz="1600" dirty="0" err="1"/>
              <a:t>Vulns</a:t>
            </a:r>
            <a:r>
              <a:rPr lang="en-US" altLang="zh-CN" sz="1600" dirty="0"/>
              <a:t>) </a:t>
            </a:r>
            <a:endParaRPr lang="en-US" altLang="zh-CN" sz="1600" dirty="0" smtClean="0"/>
          </a:p>
          <a:p>
            <a:r>
              <a:rPr lang="en-US" altLang="zh-CN" sz="1600" dirty="0" err="1"/>
              <a:t>iSight</a:t>
            </a:r>
            <a:r>
              <a:rPr lang="en-US" altLang="zh-CN" sz="1600" dirty="0"/>
              <a:t> </a:t>
            </a:r>
            <a:r>
              <a:rPr lang="en-US" altLang="zh-CN" sz="1600" dirty="0" smtClean="0"/>
              <a:t>Partners</a:t>
            </a:r>
          </a:p>
          <a:p>
            <a:r>
              <a:rPr lang="en-US" altLang="zh-CN" sz="1600" dirty="0" err="1"/>
              <a:t>ThreatStream</a:t>
            </a:r>
            <a:r>
              <a:rPr lang="en-US" altLang="zh-CN" sz="1600" dirty="0"/>
              <a:t> </a:t>
            </a:r>
          </a:p>
          <a:p>
            <a:r>
              <a:rPr lang="en-US" altLang="zh-CN" sz="1600" dirty="0" err="1" smtClean="0"/>
              <a:t>OpenDNS</a:t>
            </a:r>
            <a:r>
              <a:rPr lang="en-US" altLang="zh-CN" sz="1600" dirty="0" smtClean="0"/>
              <a:t> </a:t>
            </a:r>
          </a:p>
          <a:p>
            <a:r>
              <a:rPr lang="en-US" altLang="zh-CN" sz="1600" dirty="0" smtClean="0"/>
              <a:t>MAPP</a:t>
            </a:r>
          </a:p>
          <a:p>
            <a:endParaRPr lang="en-US" altLang="zh-CN" sz="1600" dirty="0"/>
          </a:p>
          <a:p>
            <a:endParaRPr lang="en-US" altLang="zh-CN" sz="1600" dirty="0"/>
          </a:p>
          <a:p>
            <a:endParaRPr lang="en-US" altLang="zh-CN" sz="1600" dirty="0"/>
          </a:p>
          <a:p>
            <a:endParaRPr lang="en-US" altLang="zh-CN" sz="1600" dirty="0"/>
          </a:p>
          <a:p>
            <a:endParaRPr kumimoji="1" lang="en-US" altLang="zh-CN" sz="1600" dirty="0" smtClean="0"/>
          </a:p>
          <a:p>
            <a:endParaRPr kumimoji="1" lang="en-US" altLang="zh-CN" sz="1600" dirty="0" smtClean="0"/>
          </a:p>
          <a:p>
            <a:endParaRPr kumimoji="1" lang="zh-CN" altLang="en-US" sz="1600" dirty="0"/>
          </a:p>
        </p:txBody>
      </p:sp>
      <p:sp>
        <p:nvSpPr>
          <p:cNvPr id="3" name="标题 2"/>
          <p:cNvSpPr>
            <a:spLocks noGrp="1"/>
          </p:cNvSpPr>
          <p:nvPr>
            <p:ph type="title"/>
          </p:nvPr>
        </p:nvSpPr>
        <p:spPr/>
        <p:txBody>
          <a:bodyPr/>
          <a:lstStyle/>
          <a:p>
            <a:r>
              <a:rPr kumimoji="1" lang="zh-CN" altLang="en-US" dirty="0" smtClean="0"/>
              <a:t>企业外部的安全威胁情报源</a:t>
            </a:r>
            <a:r>
              <a:rPr kumimoji="1" lang="zh-CN" altLang="zh-CN" dirty="0" smtClean="0"/>
              <a:t>（</a:t>
            </a:r>
            <a:r>
              <a:rPr kumimoji="1" lang="zh-CN" altLang="en-US" dirty="0" smtClean="0"/>
              <a:t>含开源及商业）</a:t>
            </a:r>
            <a:endParaRPr kumimoji="1" lang="zh-CN" altLang="en-US" dirty="0"/>
          </a:p>
        </p:txBody>
      </p:sp>
      <p:sp>
        <p:nvSpPr>
          <p:cNvPr id="4" name="内容占位符 1"/>
          <p:cNvSpPr txBox="1">
            <a:spLocks/>
          </p:cNvSpPr>
          <p:nvPr/>
        </p:nvSpPr>
        <p:spPr>
          <a:xfrm>
            <a:off x="4648508" y="1150938"/>
            <a:ext cx="4017790" cy="4020346"/>
          </a:xfrm>
          <a:prstGeom prst="rect">
            <a:avLst/>
          </a:prstGeom>
        </p:spPr>
        <p:txBody>
          <a:bodyPr vert="horz" lIns="0" tIns="0" rIns="0" bIns="0" rtlCol="0">
            <a:noAutofit/>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微软雅黑"/>
                <a:ea typeface="微软雅黑"/>
                <a:cs typeface="微软雅黑"/>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微软雅黑"/>
                <a:ea typeface="微软雅黑"/>
                <a:cs typeface="微软雅黑"/>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微软雅黑"/>
                <a:ea typeface="微软雅黑"/>
                <a:cs typeface="微软雅黑"/>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微软雅黑"/>
                <a:ea typeface="微软雅黑"/>
                <a:cs typeface="微软雅黑"/>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微软雅黑"/>
                <a:ea typeface="微软雅黑"/>
                <a:cs typeface="微软雅黑"/>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zh-CN" sz="1600" dirty="0" smtClean="0"/>
              <a:t>IBM</a:t>
            </a:r>
            <a:r>
              <a:rPr lang="zh-CN" altLang="en-US" sz="1600" dirty="0" smtClean="0"/>
              <a:t> </a:t>
            </a:r>
            <a:r>
              <a:rPr lang="en-US" altLang="zh-CN" sz="1600" dirty="0" err="1" smtClean="0"/>
              <a:t>QRadar</a:t>
            </a:r>
            <a:endParaRPr lang="en-US" altLang="zh-CN" sz="1600" dirty="0" smtClean="0"/>
          </a:p>
          <a:p>
            <a:pPr>
              <a:lnSpc>
                <a:spcPct val="90000"/>
              </a:lnSpc>
            </a:pPr>
            <a:r>
              <a:rPr lang="en-US" altLang="zh-CN" sz="1600" dirty="0" smtClean="0"/>
              <a:t>Palo </a:t>
            </a:r>
            <a:r>
              <a:rPr lang="en-US" altLang="zh-CN" sz="1600" dirty="0"/>
              <a:t>Alto Wildfire </a:t>
            </a:r>
          </a:p>
          <a:p>
            <a:pPr>
              <a:lnSpc>
                <a:spcPct val="90000"/>
              </a:lnSpc>
            </a:pPr>
            <a:r>
              <a:rPr lang="en-US" altLang="zh-CN" sz="1600" dirty="0" err="1" smtClean="0"/>
              <a:t>Crowdstrike</a:t>
            </a:r>
            <a:endParaRPr lang="en-US" altLang="zh-CN" sz="1600" dirty="0" smtClean="0"/>
          </a:p>
          <a:p>
            <a:pPr>
              <a:lnSpc>
                <a:spcPct val="90000"/>
              </a:lnSpc>
            </a:pPr>
            <a:r>
              <a:rPr lang="en-US" altLang="zh-CN" sz="1600" dirty="0" err="1" smtClean="0"/>
              <a:t>AlienVault</a:t>
            </a:r>
            <a:r>
              <a:rPr lang="en-US" altLang="zh-CN" sz="1600" dirty="0" smtClean="0"/>
              <a:t> OTX</a:t>
            </a:r>
          </a:p>
          <a:p>
            <a:pPr>
              <a:lnSpc>
                <a:spcPct val="90000"/>
              </a:lnSpc>
            </a:pPr>
            <a:r>
              <a:rPr lang="en-US" altLang="zh-CN" sz="1600" dirty="0" err="1" smtClean="0"/>
              <a:t>RecordedFuture</a:t>
            </a:r>
            <a:endParaRPr lang="en-US" altLang="zh-CN" sz="1600" dirty="0" smtClean="0"/>
          </a:p>
          <a:p>
            <a:pPr>
              <a:lnSpc>
                <a:spcPct val="90000"/>
              </a:lnSpc>
            </a:pPr>
            <a:r>
              <a:rPr lang="en-US" altLang="zh-CN" sz="1600" dirty="0" smtClean="0"/>
              <a:t>Team </a:t>
            </a:r>
            <a:r>
              <a:rPr lang="en-US" altLang="zh-CN" sz="1600" dirty="0" err="1" smtClean="0"/>
              <a:t>Cymru</a:t>
            </a:r>
            <a:endParaRPr lang="en-US" altLang="zh-CN" sz="1600" dirty="0"/>
          </a:p>
          <a:p>
            <a:pPr>
              <a:lnSpc>
                <a:spcPct val="90000"/>
              </a:lnSpc>
            </a:pPr>
            <a:r>
              <a:rPr lang="en-US" altLang="zh-CN" sz="1600" dirty="0" smtClean="0"/>
              <a:t>ISACs </a:t>
            </a:r>
            <a:r>
              <a:rPr lang="en-US" altLang="zh-CN" sz="1600" dirty="0"/>
              <a:t>/ US-</a:t>
            </a:r>
            <a:r>
              <a:rPr lang="en-US" altLang="zh-CN" sz="1600" dirty="0" smtClean="0"/>
              <a:t>CERT</a:t>
            </a:r>
          </a:p>
          <a:p>
            <a:pPr>
              <a:lnSpc>
                <a:spcPct val="90000"/>
              </a:lnSpc>
            </a:pPr>
            <a:r>
              <a:rPr lang="en-US" altLang="zh-CN" sz="1600" dirty="0" err="1" smtClean="0"/>
              <a:t>FireEye</a:t>
            </a:r>
            <a:r>
              <a:rPr lang="en-US" altLang="zh-CN" sz="1600" dirty="0"/>
              <a:t>/</a:t>
            </a:r>
            <a:r>
              <a:rPr lang="en-US" altLang="zh-CN" sz="1600" dirty="0" err="1" smtClean="0"/>
              <a:t>Mandiant</a:t>
            </a:r>
            <a:endParaRPr lang="en-US" altLang="zh-CN" sz="1600" dirty="0"/>
          </a:p>
          <a:p>
            <a:pPr>
              <a:lnSpc>
                <a:spcPct val="90000"/>
              </a:lnSpc>
            </a:pPr>
            <a:r>
              <a:rPr lang="en-US" altLang="zh-CN" sz="1600" dirty="0" err="1" smtClean="0"/>
              <a:t>Vorstack</a:t>
            </a:r>
            <a:endParaRPr lang="en-US" altLang="zh-CN" sz="1600" dirty="0"/>
          </a:p>
          <a:p>
            <a:pPr>
              <a:lnSpc>
                <a:spcPct val="90000"/>
              </a:lnSpc>
            </a:pPr>
            <a:r>
              <a:rPr lang="en-US" altLang="zh-CN" sz="1600" dirty="0" err="1" smtClean="0"/>
              <a:t>CyberUnited</a:t>
            </a:r>
            <a:endParaRPr lang="en-US" altLang="zh-CN" sz="1600" dirty="0"/>
          </a:p>
          <a:p>
            <a:pPr>
              <a:lnSpc>
                <a:spcPct val="90000"/>
              </a:lnSpc>
            </a:pPr>
            <a:r>
              <a:rPr lang="en-US" altLang="zh-CN" sz="1600" dirty="0" smtClean="0"/>
              <a:t>Norse </a:t>
            </a:r>
            <a:r>
              <a:rPr lang="en-US" altLang="zh-CN" sz="1600" dirty="0" err="1"/>
              <a:t>IPViking</a:t>
            </a:r>
            <a:r>
              <a:rPr lang="en-US" altLang="zh-CN" sz="1600" dirty="0"/>
              <a:t>/</a:t>
            </a:r>
            <a:r>
              <a:rPr lang="en-US" altLang="zh-CN" sz="1600" dirty="0" err="1"/>
              <a:t>Darklist</a:t>
            </a:r>
            <a:r>
              <a:rPr lang="en-US" altLang="zh-CN" sz="1600" dirty="0"/>
              <a:t> </a:t>
            </a:r>
            <a:endParaRPr kumimoji="1" lang="en-US" altLang="zh-CN" sz="1600" dirty="0" smtClean="0"/>
          </a:p>
        </p:txBody>
      </p:sp>
    </p:spTree>
    <p:extLst>
      <p:ext uri="{BB962C8B-B14F-4D97-AF65-F5344CB8AC3E}">
        <p14:creationId xmlns:p14="http://schemas.microsoft.com/office/powerpoint/2010/main" val="19841097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企业内部的安全威胁情报源（提供安全情境）</a:t>
            </a:r>
            <a:endParaRPr kumimoji="1" lang="zh-CN" altLang="en-US" dirty="0"/>
          </a:p>
        </p:txBody>
      </p:sp>
      <p:sp>
        <p:nvSpPr>
          <p:cNvPr id="4" name="内容占位符 1"/>
          <p:cNvSpPr>
            <a:spLocks noGrp="1"/>
          </p:cNvSpPr>
          <p:nvPr>
            <p:ph sz="quarter" idx="12"/>
          </p:nvPr>
        </p:nvSpPr>
        <p:spPr>
          <a:xfrm>
            <a:off x="457201" y="1150938"/>
            <a:ext cx="4017790" cy="4020346"/>
          </a:xfrm>
        </p:spPr>
        <p:txBody>
          <a:bodyPr>
            <a:noAutofit/>
          </a:bodyPr>
          <a:lstStyle/>
          <a:p>
            <a:r>
              <a:rPr lang="en-US" altLang="zh-CN" sz="2000" dirty="0"/>
              <a:t>Directory user </a:t>
            </a:r>
            <a:r>
              <a:rPr lang="en-US" altLang="zh-CN" sz="2000" dirty="0" smtClean="0"/>
              <a:t>information </a:t>
            </a:r>
            <a:r>
              <a:rPr lang="en-US" altLang="zh-CN" sz="2000" dirty="0"/>
              <a:t>(personal e-mail, access, user privilege, start/end date</a:t>
            </a:r>
            <a:r>
              <a:rPr lang="en-US" altLang="zh-CN" sz="2000" dirty="0" smtClean="0"/>
              <a:t>)</a:t>
            </a:r>
          </a:p>
          <a:p>
            <a:pPr>
              <a:lnSpc>
                <a:spcPct val="90000"/>
              </a:lnSpc>
            </a:pPr>
            <a:r>
              <a:rPr lang="en-US" altLang="zh-CN" sz="2000" dirty="0" smtClean="0"/>
              <a:t>Proxy information </a:t>
            </a:r>
            <a:r>
              <a:rPr lang="en-US" altLang="zh-CN" sz="2000" dirty="0"/>
              <a:t>(content</a:t>
            </a:r>
            <a:r>
              <a:rPr lang="en-US" altLang="zh-CN" sz="2000" dirty="0" smtClean="0"/>
              <a:t>)</a:t>
            </a:r>
          </a:p>
          <a:p>
            <a:pPr>
              <a:lnSpc>
                <a:spcPct val="90000"/>
              </a:lnSpc>
            </a:pPr>
            <a:r>
              <a:rPr lang="en-US" altLang="zh-CN" sz="2000" dirty="0" smtClean="0"/>
              <a:t>DLP </a:t>
            </a:r>
            <a:r>
              <a:rPr lang="en-US" altLang="zh-CN" sz="2000" dirty="0"/>
              <a:t>&amp; business unit risk(trade secrets / IP </a:t>
            </a:r>
            <a:r>
              <a:rPr lang="en-US" altLang="zh-CN" sz="2000" dirty="0" smtClean="0"/>
              <a:t>sensitive </a:t>
            </a:r>
            <a:r>
              <a:rPr lang="en-US" altLang="zh-CN" sz="2000" dirty="0"/>
              <a:t>docs</a:t>
            </a:r>
            <a:r>
              <a:rPr lang="en-US" altLang="zh-CN" sz="2000" dirty="0" smtClean="0"/>
              <a:t>)</a:t>
            </a:r>
          </a:p>
          <a:p>
            <a:pPr>
              <a:lnSpc>
                <a:spcPct val="90000"/>
              </a:lnSpc>
            </a:pPr>
            <a:r>
              <a:rPr lang="en-US" altLang="zh-CN" sz="2000" dirty="0" smtClean="0"/>
              <a:t>IT </a:t>
            </a:r>
            <a:r>
              <a:rPr lang="en-US" altLang="zh-CN" sz="2000" dirty="0"/>
              <a:t>Case history / </a:t>
            </a:r>
            <a:r>
              <a:rPr lang="en-US" altLang="zh-CN" sz="2000" dirty="0" smtClean="0"/>
              <a:t>ticket tracking</a:t>
            </a:r>
          </a:p>
          <a:p>
            <a:pPr>
              <a:lnSpc>
                <a:spcPct val="90000"/>
              </a:lnSpc>
            </a:pPr>
            <a:r>
              <a:rPr lang="en-US" altLang="zh-CN" sz="2000" dirty="0" smtClean="0"/>
              <a:t>Malware detection </a:t>
            </a:r>
            <a:r>
              <a:rPr lang="en-US" altLang="zh-CN" sz="2000" dirty="0"/>
              <a:t>/ AV </a:t>
            </a:r>
            <a:r>
              <a:rPr lang="en-US" altLang="zh-CN" sz="2000" dirty="0" smtClean="0"/>
              <a:t>alerts</a:t>
            </a:r>
          </a:p>
          <a:p>
            <a:pPr>
              <a:lnSpc>
                <a:spcPct val="90000"/>
              </a:lnSpc>
            </a:pPr>
            <a:r>
              <a:rPr lang="en-US" altLang="zh-CN" sz="2000" dirty="0" smtClean="0"/>
              <a:t>Sensitive </a:t>
            </a:r>
            <a:r>
              <a:rPr lang="en-US" altLang="zh-CN" sz="2000" dirty="0"/>
              <a:t>business roles</a:t>
            </a:r>
            <a:endParaRPr lang="zh-CN" altLang="en-US" sz="2000" dirty="0"/>
          </a:p>
        </p:txBody>
      </p:sp>
      <p:sp>
        <p:nvSpPr>
          <p:cNvPr id="5" name="内容占位符 1"/>
          <p:cNvSpPr txBox="1">
            <a:spLocks/>
          </p:cNvSpPr>
          <p:nvPr/>
        </p:nvSpPr>
        <p:spPr>
          <a:xfrm>
            <a:off x="4648508" y="1150938"/>
            <a:ext cx="4017790" cy="4020346"/>
          </a:xfrm>
          <a:prstGeom prst="rect">
            <a:avLst/>
          </a:prstGeom>
        </p:spPr>
        <p:txBody>
          <a:bodyPr vert="horz" lIns="0" tIns="0" rIns="0" bIns="0" rtlCol="0">
            <a:noAutofit/>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微软雅黑"/>
                <a:ea typeface="微软雅黑"/>
                <a:cs typeface="微软雅黑"/>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微软雅黑"/>
                <a:ea typeface="微软雅黑"/>
                <a:cs typeface="微软雅黑"/>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微软雅黑"/>
                <a:ea typeface="微软雅黑"/>
                <a:cs typeface="微软雅黑"/>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微软雅黑"/>
                <a:ea typeface="微软雅黑"/>
                <a:cs typeface="微软雅黑"/>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微软雅黑"/>
                <a:ea typeface="微软雅黑"/>
                <a:cs typeface="微软雅黑"/>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smtClean="0"/>
              <a:t>Application </a:t>
            </a:r>
            <a:r>
              <a:rPr lang="en-US" altLang="zh-CN" sz="2000" dirty="0"/>
              <a:t>usage &amp; </a:t>
            </a:r>
            <a:r>
              <a:rPr lang="en-US" altLang="zh-CN" sz="2000" dirty="0" smtClean="0"/>
              <a:t>consumption </a:t>
            </a:r>
            <a:r>
              <a:rPr lang="en-US" altLang="zh-CN" sz="2000" dirty="0"/>
              <a:t>events (in-house</a:t>
            </a:r>
            <a:r>
              <a:rPr lang="en-US" altLang="zh-CN" sz="2000" dirty="0" smtClean="0"/>
              <a:t>)</a:t>
            </a:r>
          </a:p>
          <a:p>
            <a:r>
              <a:rPr lang="en-US" altLang="zh-CN" sz="2000" dirty="0" smtClean="0"/>
              <a:t>Database </a:t>
            </a:r>
            <a:r>
              <a:rPr lang="en-US" altLang="zh-CN" sz="2000" dirty="0"/>
              <a:t>usage / access monitoring (privileged</a:t>
            </a:r>
            <a:r>
              <a:rPr lang="en-US" altLang="zh-CN" sz="2000" dirty="0" smtClean="0"/>
              <a:t>)</a:t>
            </a:r>
          </a:p>
          <a:p>
            <a:r>
              <a:rPr lang="en-US" altLang="zh-CN" sz="2000" dirty="0" smtClean="0"/>
              <a:t>Entitlements </a:t>
            </a:r>
            <a:r>
              <a:rPr lang="en-US" altLang="zh-CN" sz="2000" dirty="0"/>
              <a:t>/ access outliers (in- house</a:t>
            </a:r>
            <a:r>
              <a:rPr lang="en-US" altLang="zh-CN" sz="2000" dirty="0" smtClean="0"/>
              <a:t>)</a:t>
            </a:r>
          </a:p>
          <a:p>
            <a:r>
              <a:rPr lang="en-US" altLang="zh-CN" sz="2000" dirty="0" smtClean="0"/>
              <a:t>User </a:t>
            </a:r>
            <a:r>
              <a:rPr lang="en-US" altLang="zh-CN" sz="2000" dirty="0"/>
              <a:t>behavior </a:t>
            </a:r>
            <a:r>
              <a:rPr lang="en-US" altLang="zh-CN" sz="2000" dirty="0" smtClean="0"/>
              <a:t>association </a:t>
            </a:r>
            <a:r>
              <a:rPr lang="en-US" altLang="zh-CN" sz="2000" dirty="0"/>
              <a:t>based on geography, frequency, uniqueness, and privilege</a:t>
            </a:r>
          </a:p>
        </p:txBody>
      </p:sp>
    </p:spTree>
    <p:extLst>
      <p:ext uri="{BB962C8B-B14F-4D97-AF65-F5344CB8AC3E}">
        <p14:creationId xmlns:p14="http://schemas.microsoft.com/office/powerpoint/2010/main" val="28029134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情报平台</a:t>
            </a:r>
            <a:r>
              <a:rPr kumimoji="1" lang="en-US" altLang="zh-CN" dirty="0" smtClean="0"/>
              <a:t>Threat intelligence platforms</a:t>
            </a:r>
            <a:r>
              <a:rPr kumimoji="1" lang="zh-CN" altLang="zh-CN" dirty="0" smtClean="0"/>
              <a:t>（</a:t>
            </a:r>
            <a:r>
              <a:rPr kumimoji="1" lang="en-US" altLang="zh-CN" dirty="0" smtClean="0"/>
              <a:t>TIPS</a:t>
            </a:r>
            <a:r>
              <a:rPr kumimoji="1" lang="zh-CN" altLang="en-US" dirty="0" smtClean="0"/>
              <a:t>）</a:t>
            </a:r>
            <a:endParaRPr kumimoji="1" lang="zh-CN" altLang="en-US" dirty="0"/>
          </a:p>
        </p:txBody>
      </p:sp>
      <p:sp>
        <p:nvSpPr>
          <p:cNvPr id="4" name="内容占位符 1"/>
          <p:cNvSpPr>
            <a:spLocks noGrp="1"/>
          </p:cNvSpPr>
          <p:nvPr>
            <p:ph sz="quarter" idx="12"/>
          </p:nvPr>
        </p:nvSpPr>
        <p:spPr>
          <a:xfrm>
            <a:off x="6259885" y="2278528"/>
            <a:ext cx="2537384" cy="2892755"/>
          </a:xfrm>
        </p:spPr>
        <p:txBody>
          <a:bodyPr>
            <a:normAutofit/>
          </a:bodyPr>
          <a:lstStyle/>
          <a:p>
            <a:r>
              <a:rPr kumimoji="1" lang="zh-CN" altLang="en-US" sz="2000" dirty="0" smtClean="0"/>
              <a:t>预计至</a:t>
            </a:r>
            <a:r>
              <a:rPr kumimoji="1" lang="en-US" altLang="zh-CN" sz="2000" dirty="0" smtClean="0"/>
              <a:t>2018</a:t>
            </a:r>
            <a:r>
              <a:rPr kumimoji="1" lang="zh-CN" altLang="en-US" sz="2000" dirty="0" smtClean="0"/>
              <a:t>，</a:t>
            </a:r>
            <a:r>
              <a:rPr kumimoji="1" lang="en-US" altLang="zh-CN" sz="2000" dirty="0" smtClean="0"/>
              <a:t>50%</a:t>
            </a:r>
            <a:r>
              <a:rPr kumimoji="1" lang="zh-CN" altLang="en-US" sz="2000" dirty="0" smtClean="0"/>
              <a:t>的一线组织和</a:t>
            </a:r>
            <a:r>
              <a:rPr kumimoji="1" lang="en-US" altLang="zh-CN" sz="2000" dirty="0" smtClean="0"/>
              <a:t>MSSPs</a:t>
            </a:r>
            <a:r>
              <a:rPr kumimoji="1" lang="zh-CN" altLang="en-US" sz="2000" dirty="0" smtClean="0"/>
              <a:t>将会使用以</a:t>
            </a:r>
            <a:r>
              <a:rPr kumimoji="1" lang="en-US" altLang="zh-CN" sz="2000" dirty="0" smtClean="0"/>
              <a:t>MRTI</a:t>
            </a:r>
            <a:r>
              <a:rPr kumimoji="1" lang="zh-CN" altLang="en-US" sz="2000" dirty="0" smtClean="0"/>
              <a:t>为基础的</a:t>
            </a:r>
            <a:r>
              <a:rPr kumimoji="1" lang="en-US" altLang="zh-CN" sz="2000" dirty="0" smtClean="0"/>
              <a:t>TIP</a:t>
            </a:r>
            <a:r>
              <a:rPr kumimoji="1" lang="zh-CN" altLang="en-US" sz="2000" dirty="0" smtClean="0"/>
              <a:t>平台（目前不到</a:t>
            </a:r>
            <a:r>
              <a:rPr kumimoji="1" lang="en-US" altLang="zh-CN" sz="2000" dirty="0" smtClean="0"/>
              <a:t>5%</a:t>
            </a:r>
            <a:r>
              <a:rPr kumimoji="1" lang="zh-CN" altLang="en-US" sz="2000" dirty="0" smtClean="0"/>
              <a:t>）</a:t>
            </a:r>
            <a:endParaRPr kumimoji="1" lang="zh-CN" altLang="en-US" sz="2000" dirty="0"/>
          </a:p>
        </p:txBody>
      </p:sp>
      <p:pic>
        <p:nvPicPr>
          <p:cNvPr id="5" name="图片 4" descr="屏幕快照 2014-12-25 00.47.16.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1" y="1076233"/>
            <a:ext cx="5958854" cy="4564063"/>
          </a:xfrm>
          <a:prstGeom prst="rect">
            <a:avLst/>
          </a:prstGeom>
        </p:spPr>
      </p:pic>
    </p:spTree>
    <p:extLst>
      <p:ext uri="{BB962C8B-B14F-4D97-AF65-F5344CB8AC3E}">
        <p14:creationId xmlns:p14="http://schemas.microsoft.com/office/powerpoint/2010/main" val="298925195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GrowthLine_02_2012">
  <a:themeElements>
    <a:clrScheme name="Accenture_FINAL">
      <a:dk1>
        <a:srgbClr val="000000"/>
      </a:dk1>
      <a:lt1>
        <a:sysClr val="window" lastClr="FFFFFF"/>
      </a:lt1>
      <a:dk2>
        <a:srgbClr val="1F497D"/>
      </a:dk2>
      <a:lt2>
        <a:srgbClr val="E3DEDC"/>
      </a:lt2>
      <a:accent1>
        <a:srgbClr val="0033CC"/>
      </a:accent1>
      <a:accent2>
        <a:srgbClr val="00A400"/>
      </a:accent2>
      <a:accent3>
        <a:srgbClr val="FF9A05"/>
      </a:accent3>
      <a:accent4>
        <a:srgbClr val="FF0000"/>
      </a:accent4>
      <a:accent5>
        <a:srgbClr val="800080"/>
      </a:accent5>
      <a:accent6>
        <a:srgbClr val="00AEEF"/>
      </a:accent6>
      <a:hlink>
        <a:srgbClr val="0033CC"/>
      </a:hlink>
      <a:folHlink>
        <a:srgbClr val="771E28"/>
      </a:folHlink>
    </a:clrScheme>
    <a:fontScheme name="Office 经典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1200" dirty="0" smtClean="0">
            <a:latin typeface="华文楷体"/>
            <a:ea typeface="华文楷体"/>
            <a:cs typeface="华文楷体"/>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GrowthLine_02_2012</Template>
  <TotalTime>0</TotalTime>
  <Words>2234</Words>
  <Application>Microsoft Macintosh PowerPoint</Application>
  <PresentationFormat>全屏显示(16:10)</PresentationFormat>
  <Paragraphs>383</Paragraphs>
  <Slides>37</Slides>
  <Notes>18</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GrowthLine_02_2012</vt:lpstr>
      <vt:lpstr>PowerPoint 演示文稿</vt:lpstr>
      <vt:lpstr>PowerPoint 演示文稿</vt:lpstr>
      <vt:lpstr>当前信息安全防护体系面临困境</vt:lpstr>
      <vt:lpstr>攻防速度之争！</vt:lpstr>
      <vt:lpstr>速度！速度！还是速度！</vt:lpstr>
      <vt:lpstr>安全威胁情报是？</vt:lpstr>
      <vt:lpstr>企业外部的安全威胁情报源（含开源及商业）</vt:lpstr>
      <vt:lpstr>企业内部的安全威胁情报源（提供安全情境）</vt:lpstr>
      <vt:lpstr>情报平台Threat intelligence platforms（TIPS）</vt:lpstr>
      <vt:lpstr>安全威胁情报应用示例之RSA NetWitness Live</vt:lpstr>
      <vt:lpstr>安全威胁情报应用示例之RSA NetWitness Live</vt:lpstr>
      <vt:lpstr>安全威胁情报应用示例之RSA NetWitness Live</vt:lpstr>
      <vt:lpstr>安全威胁情报应用示例之IBM Qradar SIP</vt:lpstr>
      <vt:lpstr>安全威胁情报应用示例之IBM QRadar SIP</vt:lpstr>
      <vt:lpstr>安全威胁情报应用示例之IBM QRadar SIP</vt:lpstr>
      <vt:lpstr>安全威胁情报应用示例之McAfee Threat Intelligence</vt:lpstr>
      <vt:lpstr>PowerPoint 演示文稿</vt:lpstr>
      <vt:lpstr>标准是最好的建设参考</vt:lpstr>
      <vt:lpstr>主要协议和标准比较</vt:lpstr>
      <vt:lpstr>STIX标准要点浅析</vt:lpstr>
      <vt:lpstr>STIX标准要点浅析</vt:lpstr>
      <vt:lpstr>TAXII标准要点浅析</vt:lpstr>
      <vt:lpstr>TAXII标准要点浅析</vt:lpstr>
      <vt:lpstr>TAXII标准要点浅析</vt:lpstr>
      <vt:lpstr>美国联邦政府标准NIST 800-150 Draft要点浅析</vt:lpstr>
      <vt:lpstr>美国联邦政府标准NIST 800-150 Draft浅析</vt:lpstr>
      <vt:lpstr>美国联邦政府标准NIST 800-150 Draft浅析</vt:lpstr>
      <vt:lpstr>美国联邦政府标准NIST 800-150 Draft浅析</vt:lpstr>
      <vt:lpstr>美国联邦政府标准NIST 800-150 Draft浅析</vt:lpstr>
      <vt:lpstr>我的TIPS理想架构</vt:lpstr>
      <vt:lpstr>PowerPoint 演示文稿</vt:lpstr>
      <vt:lpstr>NG的NG？</vt:lpstr>
      <vt:lpstr>情境/情报感知？</vt:lpstr>
      <vt:lpstr>以SECaaS模式为核心的网络安全情报中心</vt:lpstr>
      <vt:lpstr>安全威胁情报的发展方向</vt:lpstr>
      <vt:lpstr>对于企业应用实践的建议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2013-06-30T15:01:54Z</dcterms:created>
  <dcterms:modified xsi:type="dcterms:W3CDTF">2014-12-27T08:58:15Z</dcterms:modified>
</cp:coreProperties>
</file>